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王漢宗特黑體" charset="1" panose="02000500000000000000"/>
      <p:regular r:id="rId10"/>
    </p:embeddedFont>
    <p:embeddedFont>
      <p:font typeface="Dosis Semi Bold" charset="1" panose="02010703020202060003"/>
      <p:regular r:id="rId11"/>
    </p:embeddedFont>
    <p:embeddedFont>
      <p:font typeface="Dosis Semi Bold Bold" charset="1" panose="02010803020202060003"/>
      <p:regular r:id="rId12"/>
    </p:embeddedFont>
    <p:embeddedFont>
      <p:font typeface="圓體" charset="1" panose="02000609000000000000"/>
      <p:regular r:id="rId13"/>
    </p:embeddedFont>
    <p:embeddedFont>
      <p:font typeface="Noto Sans T Chinese" charset="1" panose="020B0500000000000000"/>
      <p:regular r:id="rId14"/>
    </p:embeddedFont>
    <p:embeddedFont>
      <p:font typeface="Noto Sans T Chinese Bold" charset="1" panose="020B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32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jpeg" Type="http://schemas.openxmlformats.org/officeDocument/2006/relationships/image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9.jpeg" Type="http://schemas.openxmlformats.org/officeDocument/2006/relationships/image"/><Relationship Id="rId7" Target="../media/image20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2.jpeg" Type="http://schemas.openxmlformats.org/officeDocument/2006/relationships/image"/><Relationship Id="rId4" Target="../media/image22.jpeg" Type="http://schemas.openxmlformats.org/officeDocument/2006/relationships/image"/><Relationship Id="rId5" Target="../media/image23.jpeg" Type="http://schemas.openxmlformats.org/officeDocument/2006/relationships/image"/><Relationship Id="rId6" Target="../media/image24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5953"/>
            <a:ext cx="18288000" cy="10287000"/>
            <a:chOff x="0" y="0"/>
            <a:chExt cx="3402471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02471" cy="1913890"/>
            </a:xfrm>
            <a:custGeom>
              <a:avLst/>
              <a:gdLst/>
              <a:ahLst/>
              <a:cxnLst/>
              <a:rect r="r" b="b" t="t" l="l"/>
              <a:pathLst>
                <a:path h="1913890" w="3402471">
                  <a:moveTo>
                    <a:pt x="0" y="0"/>
                  </a:moveTo>
                  <a:lnTo>
                    <a:pt x="3402471" y="0"/>
                  </a:lnTo>
                  <a:lnTo>
                    <a:pt x="340247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D957C">
                <a:alpha val="84706"/>
              </a:srgbClr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1028700" y="1028700"/>
            <a:ext cx="6100186" cy="0"/>
          </a:xfrm>
          <a:prstGeom prst="line">
            <a:avLst/>
          </a:prstGeom>
          <a:ln cap="rnd" w="47625">
            <a:solidFill>
              <a:srgbClr val="F9F9F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5400000">
            <a:off x="13138547" y="5125641"/>
            <a:ext cx="8193881" cy="0"/>
          </a:xfrm>
          <a:prstGeom prst="line">
            <a:avLst/>
          </a:prstGeom>
          <a:ln cap="rnd" w="47625">
            <a:solidFill>
              <a:srgbClr val="F9F9F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5400000">
            <a:off x="-3050381" y="5119688"/>
            <a:ext cx="8205788" cy="0"/>
          </a:xfrm>
          <a:prstGeom prst="line">
            <a:avLst/>
          </a:prstGeom>
          <a:ln cap="rnd" w="47625">
            <a:solidFill>
              <a:srgbClr val="F9F9F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1028700" y="9210675"/>
            <a:ext cx="16230600" cy="0"/>
          </a:xfrm>
          <a:prstGeom prst="line">
            <a:avLst/>
          </a:prstGeom>
          <a:ln cap="rnd" w="47625">
            <a:solidFill>
              <a:srgbClr val="F9F9F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11159114" y="1028700"/>
            <a:ext cx="6100186" cy="0"/>
          </a:xfrm>
          <a:prstGeom prst="line">
            <a:avLst/>
          </a:prstGeom>
          <a:ln cap="rnd" w="47625">
            <a:solidFill>
              <a:srgbClr val="F9F9F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3240551" y="3877231"/>
            <a:ext cx="11806899" cy="1678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36"/>
              </a:lnSpc>
            </a:pPr>
            <a:r>
              <a:rPr lang="en-US" sz="10400" spc="-312">
                <a:solidFill>
                  <a:srgbClr val="F9F9F9"/>
                </a:solidFill>
                <a:ea typeface="王漢宗特黑體"/>
              </a:rPr>
              <a:t>台鐵時刻表查詢軟體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30907" y="5710635"/>
            <a:ext cx="9826186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sz="3499" spc="419">
                <a:solidFill>
                  <a:srgbClr val="F9F9F9"/>
                </a:solidFill>
                <a:ea typeface="圓體"/>
              </a:rPr>
              <a:t>組員：詹士賢、黃振翔、王正楷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97152" y="4984664"/>
            <a:ext cx="14443223" cy="5158294"/>
          </a:xfrm>
          <a:custGeom>
            <a:avLst/>
            <a:gdLst/>
            <a:ahLst/>
            <a:cxnLst/>
            <a:rect r="r" b="b" t="t" l="l"/>
            <a:pathLst>
              <a:path h="5158294" w="14443223">
                <a:moveTo>
                  <a:pt x="0" y="0"/>
                </a:moveTo>
                <a:lnTo>
                  <a:pt x="14443223" y="0"/>
                </a:lnTo>
                <a:lnTo>
                  <a:pt x="14443223" y="5158294"/>
                </a:lnTo>
                <a:lnTo>
                  <a:pt x="0" y="5158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67575" y="707380"/>
            <a:ext cx="13820425" cy="4277285"/>
          </a:xfrm>
          <a:custGeom>
            <a:avLst/>
            <a:gdLst/>
            <a:ahLst/>
            <a:cxnLst/>
            <a:rect r="r" b="b" t="t" l="l"/>
            <a:pathLst>
              <a:path h="4277285" w="13820425">
                <a:moveTo>
                  <a:pt x="0" y="0"/>
                </a:moveTo>
                <a:lnTo>
                  <a:pt x="13820425" y="0"/>
                </a:lnTo>
                <a:lnTo>
                  <a:pt x="13820425" y="4277284"/>
                </a:lnTo>
                <a:lnTo>
                  <a:pt x="0" y="4277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6441" y="223873"/>
            <a:ext cx="4046234" cy="1892249"/>
            <a:chOff x="0" y="0"/>
            <a:chExt cx="1756717" cy="8215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56718" cy="821541"/>
            </a:xfrm>
            <a:custGeom>
              <a:avLst/>
              <a:gdLst/>
              <a:ahLst/>
              <a:cxnLst/>
              <a:rect r="r" b="b" t="t" l="l"/>
              <a:pathLst>
                <a:path h="821541" w="1756718">
                  <a:moveTo>
                    <a:pt x="1632257" y="821541"/>
                  </a:moveTo>
                  <a:lnTo>
                    <a:pt x="124460" y="821541"/>
                  </a:lnTo>
                  <a:cubicBezTo>
                    <a:pt x="55880" y="821541"/>
                    <a:pt x="0" y="765661"/>
                    <a:pt x="0" y="6970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2258" y="0"/>
                  </a:lnTo>
                  <a:cubicBezTo>
                    <a:pt x="1700837" y="0"/>
                    <a:pt x="1756718" y="55880"/>
                    <a:pt x="1756718" y="124460"/>
                  </a:cubicBezTo>
                  <a:lnTo>
                    <a:pt x="1756718" y="697081"/>
                  </a:lnTo>
                  <a:cubicBezTo>
                    <a:pt x="1756718" y="765661"/>
                    <a:pt x="1700837" y="821541"/>
                    <a:pt x="1632258" y="821541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3711" y="241851"/>
            <a:ext cx="4013222" cy="1858542"/>
            <a:chOff x="0" y="0"/>
            <a:chExt cx="1763317" cy="816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63317" cy="816600"/>
            </a:xfrm>
            <a:custGeom>
              <a:avLst/>
              <a:gdLst/>
              <a:ahLst/>
              <a:cxnLst/>
              <a:rect r="r" b="b" t="t" l="l"/>
              <a:pathLst>
                <a:path h="816600" w="1763317">
                  <a:moveTo>
                    <a:pt x="1638857" y="816600"/>
                  </a:moveTo>
                  <a:lnTo>
                    <a:pt x="124460" y="816600"/>
                  </a:lnTo>
                  <a:cubicBezTo>
                    <a:pt x="55880" y="816600"/>
                    <a:pt x="0" y="760720"/>
                    <a:pt x="0" y="6921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8857" y="0"/>
                  </a:lnTo>
                  <a:cubicBezTo>
                    <a:pt x="1707437" y="0"/>
                    <a:pt x="1763317" y="55880"/>
                    <a:pt x="1763317" y="124460"/>
                  </a:cubicBezTo>
                  <a:lnTo>
                    <a:pt x="1763317" y="692140"/>
                  </a:lnTo>
                  <a:cubicBezTo>
                    <a:pt x="1763317" y="760720"/>
                    <a:pt x="1707437" y="816600"/>
                    <a:pt x="1638857" y="8166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885688" y="1782252"/>
            <a:ext cx="667740" cy="66774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F7FB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-57150" y="630171"/>
            <a:ext cx="4467575" cy="52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22"/>
              </a:lnSpc>
              <a:spcBef>
                <a:spcPct val="0"/>
              </a:spcBef>
            </a:pPr>
            <a:r>
              <a:rPr lang="en-US" sz="3016">
                <a:solidFill>
                  <a:srgbClr val="292929"/>
                </a:solidFill>
                <a:ea typeface="圓體"/>
              </a:rPr>
              <a:t>放進URL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85688" y="1903249"/>
            <a:ext cx="667740" cy="37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4"/>
              </a:lnSpc>
              <a:spcBef>
                <a:spcPct val="0"/>
              </a:spcBef>
            </a:pPr>
            <a:r>
              <a:rPr lang="en-US" sz="2181">
                <a:solidFill>
                  <a:srgbClr val="F9F9F9"/>
                </a:solidFill>
                <a:latin typeface="圓體"/>
              </a:rPr>
              <a:t>02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347358" cy="10287000"/>
          </a:xfrm>
          <a:custGeom>
            <a:avLst/>
            <a:gdLst/>
            <a:ahLst/>
            <a:cxnLst/>
            <a:rect r="r" b="b" t="t" l="l"/>
            <a:pathLst>
              <a:path h="10287000" w="5347358">
                <a:moveTo>
                  <a:pt x="0" y="0"/>
                </a:moveTo>
                <a:lnTo>
                  <a:pt x="5347358" y="0"/>
                </a:lnTo>
                <a:lnTo>
                  <a:pt x="53473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36907" y="3860935"/>
            <a:ext cx="7065645" cy="2479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4"/>
              </a:lnSpc>
            </a:pPr>
            <a:r>
              <a:rPr lang="en-US" sz="4760">
                <a:solidFill>
                  <a:srgbClr val="000000"/>
                </a:solidFill>
                <a:latin typeface="Noto Sans T Chinese"/>
              </a:rPr>
              <a:t>1.放editText</a:t>
            </a:r>
          </a:p>
          <a:p>
            <a:pPr algn="ctr">
              <a:lnSpc>
                <a:spcPts val="6664"/>
              </a:lnSpc>
            </a:pPr>
            <a:r>
              <a:rPr lang="en-US" sz="4760">
                <a:solidFill>
                  <a:srgbClr val="000000"/>
                </a:solidFill>
                <a:latin typeface="Noto Sans T Chinese"/>
              </a:rPr>
              <a:t>2.把editText限定數字鍵盤</a:t>
            </a:r>
          </a:p>
          <a:p>
            <a:pPr>
              <a:lnSpc>
                <a:spcPts val="6664"/>
              </a:lnSpc>
            </a:pPr>
            <a:r>
              <a:rPr lang="en-US" sz="4760">
                <a:solidFill>
                  <a:srgbClr val="000000"/>
                </a:solidFill>
                <a:latin typeface="Noto Sans T Chinese"/>
              </a:rPr>
              <a:t>3.輸入後會跳出listView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094784" y="0"/>
            <a:ext cx="5193216" cy="2857155"/>
            <a:chOff x="0" y="0"/>
            <a:chExt cx="6924288" cy="380953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924288" cy="3238190"/>
              <a:chOff x="0" y="0"/>
              <a:chExt cx="1756717" cy="82154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56718" cy="821541"/>
              </a:xfrm>
              <a:custGeom>
                <a:avLst/>
                <a:gdLst/>
                <a:ahLst/>
                <a:cxnLst/>
                <a:rect r="r" b="b" t="t" l="l"/>
                <a:pathLst>
                  <a:path h="821541" w="1756718">
                    <a:moveTo>
                      <a:pt x="1632257" y="821541"/>
                    </a:moveTo>
                    <a:lnTo>
                      <a:pt x="124460" y="821541"/>
                    </a:lnTo>
                    <a:cubicBezTo>
                      <a:pt x="55880" y="821541"/>
                      <a:pt x="0" y="765661"/>
                      <a:pt x="0" y="69708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2258" y="0"/>
                    </a:lnTo>
                    <a:cubicBezTo>
                      <a:pt x="1700837" y="0"/>
                      <a:pt x="1756718" y="55880"/>
                      <a:pt x="1756718" y="124460"/>
                    </a:cubicBezTo>
                    <a:lnTo>
                      <a:pt x="1756718" y="697081"/>
                    </a:lnTo>
                    <a:cubicBezTo>
                      <a:pt x="1756718" y="765661"/>
                      <a:pt x="1700837" y="821541"/>
                      <a:pt x="1632258" y="821541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29554" y="30766"/>
              <a:ext cx="6867795" cy="3180507"/>
              <a:chOff x="0" y="0"/>
              <a:chExt cx="1763317" cy="8166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763317" cy="816600"/>
              </a:xfrm>
              <a:custGeom>
                <a:avLst/>
                <a:gdLst/>
                <a:ahLst/>
                <a:cxnLst/>
                <a:rect r="r" b="b" t="t" l="l"/>
                <a:pathLst>
                  <a:path h="816600" w="1763317">
                    <a:moveTo>
                      <a:pt x="1638857" y="816600"/>
                    </a:moveTo>
                    <a:lnTo>
                      <a:pt x="124460" y="816600"/>
                    </a:lnTo>
                    <a:cubicBezTo>
                      <a:pt x="55880" y="816600"/>
                      <a:pt x="0" y="760720"/>
                      <a:pt x="0" y="6921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8857" y="0"/>
                    </a:lnTo>
                    <a:cubicBezTo>
                      <a:pt x="1707437" y="0"/>
                      <a:pt x="1763317" y="55880"/>
                      <a:pt x="1763317" y="124460"/>
                    </a:cubicBezTo>
                    <a:lnTo>
                      <a:pt x="1763317" y="692140"/>
                    </a:lnTo>
                    <a:cubicBezTo>
                      <a:pt x="1763317" y="760720"/>
                      <a:pt x="1707437" y="816600"/>
                      <a:pt x="1638857" y="8166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2890795" y="2666841"/>
              <a:ext cx="1142698" cy="1142698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8D957C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2304855" y="1053208"/>
              <a:ext cx="2167678" cy="1506353"/>
            </a:xfrm>
            <a:custGeom>
              <a:avLst/>
              <a:gdLst/>
              <a:ahLst/>
              <a:cxnLst/>
              <a:rect r="r" b="b" t="t" l="l"/>
              <a:pathLst>
                <a:path h="1506353" w="2167678">
                  <a:moveTo>
                    <a:pt x="0" y="0"/>
                  </a:moveTo>
                  <a:lnTo>
                    <a:pt x="2167678" y="0"/>
                  </a:lnTo>
                  <a:lnTo>
                    <a:pt x="2167678" y="1506353"/>
                  </a:lnTo>
                  <a:lnTo>
                    <a:pt x="0" y="1506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890795" y="2898253"/>
              <a:ext cx="1142698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9F9F9"/>
                  </a:solidFill>
                  <a:latin typeface="圓體"/>
                </a:rPr>
                <a:t>03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97110" y="142966"/>
              <a:ext cx="5530069" cy="878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18"/>
                </a:lnSpc>
                <a:spcBef>
                  <a:spcPct val="0"/>
                </a:spcBef>
              </a:pPr>
              <a:r>
                <a:rPr lang="en-US" sz="3870">
                  <a:solidFill>
                    <a:srgbClr val="292929"/>
                  </a:solidFill>
                  <a:ea typeface="圓體"/>
                </a:rPr>
                <a:t>製作車次查詢功能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347358" cy="10287000"/>
          </a:xfrm>
          <a:custGeom>
            <a:avLst/>
            <a:gdLst/>
            <a:ahLst/>
            <a:cxnLst/>
            <a:rect r="r" b="b" t="t" l="l"/>
            <a:pathLst>
              <a:path h="10287000" w="5347358">
                <a:moveTo>
                  <a:pt x="0" y="0"/>
                </a:moveTo>
                <a:lnTo>
                  <a:pt x="5347358" y="0"/>
                </a:lnTo>
                <a:lnTo>
                  <a:pt x="53473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32424" y="2520265"/>
            <a:ext cx="8065205" cy="517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4"/>
              </a:lnSpc>
            </a:pPr>
            <a:r>
              <a:rPr lang="en-US" sz="4196">
                <a:solidFill>
                  <a:srgbClr val="000000"/>
                </a:solidFill>
                <a:latin typeface="Noto Sans T Chinese"/>
              </a:rPr>
              <a:t>1.放三個textView</a:t>
            </a:r>
          </a:p>
          <a:p>
            <a:pPr algn="just">
              <a:lnSpc>
                <a:spcPts val="5874"/>
              </a:lnSpc>
            </a:pPr>
            <a:r>
              <a:rPr lang="en-US" sz="4196">
                <a:solidFill>
                  <a:srgbClr val="000000"/>
                </a:solidFill>
                <a:latin typeface="Noto Sans T Chinese"/>
              </a:rPr>
              <a:t>2.監聽他們的點擊</a:t>
            </a:r>
          </a:p>
          <a:p>
            <a:pPr algn="just">
              <a:lnSpc>
                <a:spcPts val="5874"/>
              </a:lnSpc>
            </a:pPr>
            <a:r>
              <a:rPr lang="en-US" sz="4196">
                <a:solidFill>
                  <a:srgbClr val="000000"/>
                </a:solidFill>
                <a:latin typeface="Noto Sans T Chinese"/>
              </a:rPr>
              <a:t>3.點選前兩個textView會跳出清單</a:t>
            </a:r>
          </a:p>
          <a:p>
            <a:pPr algn="just">
              <a:lnSpc>
                <a:spcPts val="5874"/>
              </a:lnSpc>
            </a:pPr>
            <a:r>
              <a:rPr lang="en-US" sz="4196">
                <a:solidFill>
                  <a:srgbClr val="000000"/>
                </a:solidFill>
                <a:latin typeface="Noto Sans T Chinese"/>
              </a:rPr>
              <a:t>4.點選第三個會跳出選擇日期</a:t>
            </a:r>
          </a:p>
          <a:p>
            <a:pPr algn="just">
              <a:lnSpc>
                <a:spcPts val="5874"/>
              </a:lnSpc>
            </a:pPr>
            <a:r>
              <a:rPr lang="en-US" sz="4196">
                <a:solidFill>
                  <a:srgbClr val="000000"/>
                </a:solidFill>
                <a:latin typeface="Noto Sans T Chinese"/>
              </a:rPr>
              <a:t>5.建立並監聽確定按鈕</a:t>
            </a:r>
          </a:p>
          <a:p>
            <a:pPr algn="just">
              <a:lnSpc>
                <a:spcPts val="5874"/>
              </a:lnSpc>
            </a:pPr>
            <a:r>
              <a:rPr lang="en-US" sz="4196">
                <a:solidFill>
                  <a:srgbClr val="000000"/>
                </a:solidFill>
                <a:latin typeface="Noto Sans T Chinese"/>
              </a:rPr>
              <a:t>6.點擊確定按鈕後會關掉其他元件</a:t>
            </a:r>
          </a:p>
          <a:p>
            <a:pPr algn="just">
              <a:lnSpc>
                <a:spcPts val="5874"/>
              </a:lnSpc>
            </a:pPr>
            <a:r>
              <a:rPr lang="en-US" sz="4196">
                <a:solidFill>
                  <a:srgbClr val="000000"/>
                </a:solidFill>
                <a:latin typeface="Noto Sans T Chinese"/>
              </a:rPr>
              <a:t>    並跳出listView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094784" y="0"/>
            <a:ext cx="5193216" cy="2857155"/>
            <a:chOff x="0" y="0"/>
            <a:chExt cx="6924288" cy="380953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924288" cy="3238190"/>
              <a:chOff x="0" y="0"/>
              <a:chExt cx="1756717" cy="82154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56718" cy="821541"/>
              </a:xfrm>
              <a:custGeom>
                <a:avLst/>
                <a:gdLst/>
                <a:ahLst/>
                <a:cxnLst/>
                <a:rect r="r" b="b" t="t" l="l"/>
                <a:pathLst>
                  <a:path h="821541" w="1756718">
                    <a:moveTo>
                      <a:pt x="1632257" y="821541"/>
                    </a:moveTo>
                    <a:lnTo>
                      <a:pt x="124460" y="821541"/>
                    </a:lnTo>
                    <a:cubicBezTo>
                      <a:pt x="55880" y="821541"/>
                      <a:pt x="0" y="765661"/>
                      <a:pt x="0" y="69708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2258" y="0"/>
                    </a:lnTo>
                    <a:cubicBezTo>
                      <a:pt x="1700837" y="0"/>
                      <a:pt x="1756718" y="55880"/>
                      <a:pt x="1756718" y="124460"/>
                    </a:cubicBezTo>
                    <a:lnTo>
                      <a:pt x="1756718" y="697081"/>
                    </a:lnTo>
                    <a:cubicBezTo>
                      <a:pt x="1756718" y="765661"/>
                      <a:pt x="1700837" y="821541"/>
                      <a:pt x="1632258" y="821541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28246" y="28841"/>
              <a:ext cx="6867795" cy="3180507"/>
              <a:chOff x="0" y="0"/>
              <a:chExt cx="1763317" cy="8166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763317" cy="816600"/>
              </a:xfrm>
              <a:custGeom>
                <a:avLst/>
                <a:gdLst/>
                <a:ahLst/>
                <a:cxnLst/>
                <a:rect r="r" b="b" t="t" l="l"/>
                <a:pathLst>
                  <a:path h="816600" w="1763317">
                    <a:moveTo>
                      <a:pt x="1638857" y="816600"/>
                    </a:moveTo>
                    <a:lnTo>
                      <a:pt x="124460" y="816600"/>
                    </a:lnTo>
                    <a:cubicBezTo>
                      <a:pt x="55880" y="816600"/>
                      <a:pt x="0" y="760720"/>
                      <a:pt x="0" y="6921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8857" y="0"/>
                    </a:lnTo>
                    <a:cubicBezTo>
                      <a:pt x="1707437" y="0"/>
                      <a:pt x="1763317" y="55880"/>
                      <a:pt x="1763317" y="124460"/>
                    </a:cubicBezTo>
                    <a:lnTo>
                      <a:pt x="1763317" y="692140"/>
                    </a:lnTo>
                    <a:cubicBezTo>
                      <a:pt x="1763317" y="760720"/>
                      <a:pt x="1707437" y="816600"/>
                      <a:pt x="1638857" y="8166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2890795" y="2666841"/>
              <a:ext cx="1142698" cy="1142698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7FBF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2426125" y="1165012"/>
              <a:ext cx="1998431" cy="1463137"/>
            </a:xfrm>
            <a:custGeom>
              <a:avLst/>
              <a:gdLst/>
              <a:ahLst/>
              <a:cxnLst/>
              <a:rect r="r" b="b" t="t" l="l"/>
              <a:pathLst>
                <a:path h="1463137" w="1998431">
                  <a:moveTo>
                    <a:pt x="0" y="0"/>
                  </a:moveTo>
                  <a:lnTo>
                    <a:pt x="1998431" y="0"/>
                  </a:lnTo>
                  <a:lnTo>
                    <a:pt x="1998431" y="1463137"/>
                  </a:lnTo>
                  <a:lnTo>
                    <a:pt x="0" y="1463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829260" y="185189"/>
              <a:ext cx="5530069" cy="878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18"/>
                </a:lnSpc>
                <a:spcBef>
                  <a:spcPct val="0"/>
                </a:spcBef>
              </a:pPr>
              <a:r>
                <a:rPr lang="en-US" sz="3870">
                  <a:solidFill>
                    <a:srgbClr val="292929"/>
                  </a:solidFill>
                  <a:ea typeface="圓體"/>
                </a:rPr>
                <a:t>製作站間車次功能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890795" y="2898253"/>
              <a:ext cx="1142698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9F9F9"/>
                  </a:solidFill>
                  <a:latin typeface="圓體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0545"/>
            <a:ext cx="5430008" cy="10307545"/>
          </a:xfrm>
          <a:custGeom>
            <a:avLst/>
            <a:gdLst/>
            <a:ahLst/>
            <a:cxnLst/>
            <a:rect r="r" b="b" t="t" l="l"/>
            <a:pathLst>
              <a:path h="10307545" w="5430008">
                <a:moveTo>
                  <a:pt x="0" y="0"/>
                </a:moveTo>
                <a:lnTo>
                  <a:pt x="5430008" y="0"/>
                </a:lnTo>
                <a:lnTo>
                  <a:pt x="5430008" y="10307545"/>
                </a:lnTo>
                <a:lnTo>
                  <a:pt x="0" y="10307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02600" y="3759223"/>
            <a:ext cx="9540677" cy="2652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84"/>
              </a:lnSpc>
            </a:pPr>
            <a:r>
              <a:rPr lang="en-US" sz="5060">
                <a:solidFill>
                  <a:srgbClr val="000000"/>
                </a:solidFill>
                <a:latin typeface="Noto Sans T Chinese"/>
              </a:rPr>
              <a:t>1.放textView並監聽點擊</a:t>
            </a:r>
          </a:p>
          <a:p>
            <a:pPr algn="ctr">
              <a:lnSpc>
                <a:spcPts val="7084"/>
              </a:lnSpc>
            </a:pPr>
            <a:r>
              <a:rPr lang="en-US" sz="5060">
                <a:solidFill>
                  <a:srgbClr val="000000"/>
                </a:solidFill>
                <a:latin typeface="Noto Sans T Chinese"/>
              </a:rPr>
              <a:t>2.點擊textView後會跳出車站選單</a:t>
            </a:r>
          </a:p>
          <a:p>
            <a:pPr>
              <a:lnSpc>
                <a:spcPts val="7084"/>
              </a:lnSpc>
            </a:pPr>
            <a:r>
              <a:rPr lang="en-US" sz="5060">
                <a:solidFill>
                  <a:srgbClr val="000000"/>
                </a:solidFill>
                <a:latin typeface="Noto Sans T Chinese"/>
              </a:rPr>
              <a:t>3.選擇後會跳出listView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094784" y="-20545"/>
            <a:ext cx="5193216" cy="2857155"/>
            <a:chOff x="0" y="0"/>
            <a:chExt cx="6924288" cy="380953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924288" cy="3238190"/>
              <a:chOff x="0" y="0"/>
              <a:chExt cx="1756717" cy="82154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56718" cy="821541"/>
              </a:xfrm>
              <a:custGeom>
                <a:avLst/>
                <a:gdLst/>
                <a:ahLst/>
                <a:cxnLst/>
                <a:rect r="r" b="b" t="t" l="l"/>
                <a:pathLst>
                  <a:path h="821541" w="1756718">
                    <a:moveTo>
                      <a:pt x="1632257" y="821541"/>
                    </a:moveTo>
                    <a:lnTo>
                      <a:pt x="124460" y="821541"/>
                    </a:lnTo>
                    <a:cubicBezTo>
                      <a:pt x="55880" y="821541"/>
                      <a:pt x="0" y="765661"/>
                      <a:pt x="0" y="69708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2258" y="0"/>
                    </a:lnTo>
                    <a:cubicBezTo>
                      <a:pt x="1700837" y="0"/>
                      <a:pt x="1756718" y="55880"/>
                      <a:pt x="1756718" y="124460"/>
                    </a:cubicBezTo>
                    <a:lnTo>
                      <a:pt x="1756718" y="697081"/>
                    </a:lnTo>
                    <a:cubicBezTo>
                      <a:pt x="1756718" y="765661"/>
                      <a:pt x="1700837" y="821541"/>
                      <a:pt x="1632258" y="821541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28246" y="28841"/>
              <a:ext cx="6867795" cy="3180507"/>
              <a:chOff x="0" y="0"/>
              <a:chExt cx="1763317" cy="8166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763317" cy="816600"/>
              </a:xfrm>
              <a:custGeom>
                <a:avLst/>
                <a:gdLst/>
                <a:ahLst/>
                <a:cxnLst/>
                <a:rect r="r" b="b" t="t" l="l"/>
                <a:pathLst>
                  <a:path h="816600" w="1763317">
                    <a:moveTo>
                      <a:pt x="1638857" y="816600"/>
                    </a:moveTo>
                    <a:lnTo>
                      <a:pt x="124460" y="816600"/>
                    </a:lnTo>
                    <a:cubicBezTo>
                      <a:pt x="55880" y="816600"/>
                      <a:pt x="0" y="760720"/>
                      <a:pt x="0" y="6921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8857" y="0"/>
                    </a:lnTo>
                    <a:cubicBezTo>
                      <a:pt x="1707437" y="0"/>
                      <a:pt x="1763317" y="55880"/>
                      <a:pt x="1763317" y="124460"/>
                    </a:cubicBezTo>
                    <a:lnTo>
                      <a:pt x="1763317" y="692140"/>
                    </a:lnTo>
                    <a:cubicBezTo>
                      <a:pt x="1763317" y="760720"/>
                      <a:pt x="1707437" y="816600"/>
                      <a:pt x="1638857" y="8166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2890795" y="2666841"/>
              <a:ext cx="1142698" cy="1142698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8D957C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2474235" y="1126714"/>
              <a:ext cx="1978433" cy="1448496"/>
            </a:xfrm>
            <a:custGeom>
              <a:avLst/>
              <a:gdLst/>
              <a:ahLst/>
              <a:cxnLst/>
              <a:rect r="r" b="b" t="t" l="l"/>
              <a:pathLst>
                <a:path h="1448496" w="1978433">
                  <a:moveTo>
                    <a:pt x="0" y="0"/>
                  </a:moveTo>
                  <a:lnTo>
                    <a:pt x="1978432" y="0"/>
                  </a:lnTo>
                  <a:lnTo>
                    <a:pt x="1978432" y="1448496"/>
                  </a:lnTo>
                  <a:lnTo>
                    <a:pt x="0" y="1448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698417" y="156497"/>
              <a:ext cx="5530069" cy="878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18"/>
                </a:lnSpc>
                <a:spcBef>
                  <a:spcPct val="0"/>
                </a:spcBef>
              </a:pPr>
              <a:r>
                <a:rPr lang="en-US" sz="3870">
                  <a:solidFill>
                    <a:srgbClr val="292929"/>
                  </a:solidFill>
                  <a:ea typeface="圓體"/>
                </a:rPr>
                <a:t>製作即時班次功能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890795" y="2898253"/>
              <a:ext cx="1142698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9F9F9"/>
                  </a:solidFill>
                  <a:latin typeface="圓體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419185" cy="10287000"/>
          </a:xfrm>
          <a:custGeom>
            <a:avLst/>
            <a:gdLst/>
            <a:ahLst/>
            <a:cxnLst/>
            <a:rect r="r" b="b" t="t" l="l"/>
            <a:pathLst>
              <a:path h="10287000" w="5419185">
                <a:moveTo>
                  <a:pt x="0" y="0"/>
                </a:moveTo>
                <a:lnTo>
                  <a:pt x="5419185" y="0"/>
                </a:lnTo>
                <a:lnTo>
                  <a:pt x="54191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52505" y="4006007"/>
            <a:ext cx="11506795" cy="219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57"/>
              </a:lnSpc>
            </a:pPr>
            <a:r>
              <a:rPr lang="en-US" sz="4183">
                <a:solidFill>
                  <a:srgbClr val="000000"/>
                </a:solidFill>
                <a:latin typeface="Noto Sans T Chinese"/>
              </a:rPr>
              <a:t>1.建立textView並顯示它</a:t>
            </a:r>
          </a:p>
          <a:p>
            <a:pPr algn="just">
              <a:lnSpc>
                <a:spcPts val="5857"/>
              </a:lnSpc>
            </a:pPr>
            <a:r>
              <a:rPr lang="en-US" sz="4183">
                <a:solidFill>
                  <a:srgbClr val="000000"/>
                </a:solidFill>
                <a:latin typeface="Noto Sans T Chinese"/>
              </a:rPr>
              <a:t>2.建立floatingActionButton做跳回主頁面的功能</a:t>
            </a:r>
          </a:p>
          <a:p>
            <a:pPr algn="just">
              <a:lnSpc>
                <a:spcPts val="5857"/>
              </a:lnSpc>
            </a:pPr>
            <a:r>
              <a:rPr lang="en-US" sz="4183">
                <a:solidFill>
                  <a:srgbClr val="000000"/>
                </a:solidFill>
                <a:latin typeface="Noto Sans T Chinese"/>
              </a:rPr>
              <a:t>3.點選listView中的選項後可以刪除該筆資料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094784" y="0"/>
            <a:ext cx="5193216" cy="2857155"/>
            <a:chOff x="0" y="0"/>
            <a:chExt cx="6924288" cy="380953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924288" cy="3238190"/>
              <a:chOff x="0" y="0"/>
              <a:chExt cx="1756717" cy="82154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56718" cy="821541"/>
              </a:xfrm>
              <a:custGeom>
                <a:avLst/>
                <a:gdLst/>
                <a:ahLst/>
                <a:cxnLst/>
                <a:rect r="r" b="b" t="t" l="l"/>
                <a:pathLst>
                  <a:path h="821541" w="1756718">
                    <a:moveTo>
                      <a:pt x="1632257" y="821541"/>
                    </a:moveTo>
                    <a:lnTo>
                      <a:pt x="124460" y="821541"/>
                    </a:lnTo>
                    <a:cubicBezTo>
                      <a:pt x="55880" y="821541"/>
                      <a:pt x="0" y="765661"/>
                      <a:pt x="0" y="69708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2258" y="0"/>
                    </a:lnTo>
                    <a:cubicBezTo>
                      <a:pt x="1700837" y="0"/>
                      <a:pt x="1756718" y="55880"/>
                      <a:pt x="1756718" y="124460"/>
                    </a:cubicBezTo>
                    <a:lnTo>
                      <a:pt x="1756718" y="697081"/>
                    </a:lnTo>
                    <a:cubicBezTo>
                      <a:pt x="1756718" y="765661"/>
                      <a:pt x="1700837" y="821541"/>
                      <a:pt x="1632258" y="821541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28246" y="28841"/>
              <a:ext cx="6867795" cy="3180507"/>
              <a:chOff x="0" y="0"/>
              <a:chExt cx="1763317" cy="8166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763317" cy="816600"/>
              </a:xfrm>
              <a:custGeom>
                <a:avLst/>
                <a:gdLst/>
                <a:ahLst/>
                <a:cxnLst/>
                <a:rect r="r" b="b" t="t" l="l"/>
                <a:pathLst>
                  <a:path h="816600" w="1763317">
                    <a:moveTo>
                      <a:pt x="1638857" y="816600"/>
                    </a:moveTo>
                    <a:lnTo>
                      <a:pt x="124460" y="816600"/>
                    </a:lnTo>
                    <a:cubicBezTo>
                      <a:pt x="55880" y="816600"/>
                      <a:pt x="0" y="760720"/>
                      <a:pt x="0" y="6921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8857" y="0"/>
                    </a:lnTo>
                    <a:cubicBezTo>
                      <a:pt x="1707437" y="0"/>
                      <a:pt x="1763317" y="55880"/>
                      <a:pt x="1763317" y="124460"/>
                    </a:cubicBezTo>
                    <a:lnTo>
                      <a:pt x="1763317" y="692140"/>
                    </a:lnTo>
                    <a:cubicBezTo>
                      <a:pt x="1763317" y="760720"/>
                      <a:pt x="1707437" y="816600"/>
                      <a:pt x="1638857" y="8166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2890795" y="2666841"/>
              <a:ext cx="1142698" cy="1142698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7FBF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2694837" y="1185033"/>
              <a:ext cx="1534614" cy="1456582"/>
            </a:xfrm>
            <a:custGeom>
              <a:avLst/>
              <a:gdLst/>
              <a:ahLst/>
              <a:cxnLst/>
              <a:rect r="r" b="b" t="t" l="l"/>
              <a:pathLst>
                <a:path h="1456582" w="1534614">
                  <a:moveTo>
                    <a:pt x="0" y="0"/>
                  </a:moveTo>
                  <a:lnTo>
                    <a:pt x="1534614" y="0"/>
                  </a:lnTo>
                  <a:lnTo>
                    <a:pt x="1534614" y="1456582"/>
                  </a:lnTo>
                  <a:lnTo>
                    <a:pt x="0" y="1456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696332" y="185189"/>
              <a:ext cx="5530069" cy="878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18"/>
                </a:lnSpc>
                <a:spcBef>
                  <a:spcPct val="0"/>
                </a:spcBef>
              </a:pPr>
              <a:r>
                <a:rPr lang="en-US" sz="3870">
                  <a:solidFill>
                    <a:srgbClr val="292929"/>
                  </a:solidFill>
                  <a:ea typeface="圓體"/>
                </a:rPr>
                <a:t>製作儲存車次功能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890795" y="2898253"/>
              <a:ext cx="1142698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9F9F9"/>
                  </a:solidFill>
                  <a:latin typeface="圓體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47392" y="2714857"/>
            <a:ext cx="5193216" cy="2428643"/>
            <a:chOff x="0" y="0"/>
            <a:chExt cx="1756717" cy="8215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6718" cy="821541"/>
            </a:xfrm>
            <a:custGeom>
              <a:avLst/>
              <a:gdLst/>
              <a:ahLst/>
              <a:cxnLst/>
              <a:rect r="r" b="b" t="t" l="l"/>
              <a:pathLst>
                <a:path h="821541" w="1756718">
                  <a:moveTo>
                    <a:pt x="1632257" y="821541"/>
                  </a:moveTo>
                  <a:lnTo>
                    <a:pt x="124460" y="821541"/>
                  </a:lnTo>
                  <a:cubicBezTo>
                    <a:pt x="55880" y="821541"/>
                    <a:pt x="0" y="765661"/>
                    <a:pt x="0" y="6970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2258" y="0"/>
                  </a:lnTo>
                  <a:cubicBezTo>
                    <a:pt x="1700837" y="0"/>
                    <a:pt x="1756718" y="55880"/>
                    <a:pt x="1756718" y="124460"/>
                  </a:cubicBezTo>
                  <a:lnTo>
                    <a:pt x="1756718" y="697081"/>
                  </a:lnTo>
                  <a:cubicBezTo>
                    <a:pt x="1756718" y="765661"/>
                    <a:pt x="1700837" y="821541"/>
                    <a:pt x="1632258" y="821541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69557" y="2737932"/>
            <a:ext cx="5150846" cy="2385381"/>
            <a:chOff x="0" y="0"/>
            <a:chExt cx="1763317" cy="816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3317" cy="816600"/>
            </a:xfrm>
            <a:custGeom>
              <a:avLst/>
              <a:gdLst/>
              <a:ahLst/>
              <a:cxnLst/>
              <a:rect r="r" b="b" t="t" l="l"/>
              <a:pathLst>
                <a:path h="816600" w="1763317">
                  <a:moveTo>
                    <a:pt x="1638857" y="816600"/>
                  </a:moveTo>
                  <a:lnTo>
                    <a:pt x="124460" y="816600"/>
                  </a:lnTo>
                  <a:cubicBezTo>
                    <a:pt x="55880" y="816600"/>
                    <a:pt x="0" y="760720"/>
                    <a:pt x="0" y="6921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8857" y="0"/>
                  </a:lnTo>
                  <a:cubicBezTo>
                    <a:pt x="1707437" y="0"/>
                    <a:pt x="1763317" y="55880"/>
                    <a:pt x="1763317" y="124460"/>
                  </a:cubicBezTo>
                  <a:lnTo>
                    <a:pt x="1763317" y="692140"/>
                  </a:lnTo>
                  <a:cubicBezTo>
                    <a:pt x="1763317" y="760720"/>
                    <a:pt x="1707437" y="816600"/>
                    <a:pt x="1638857" y="8166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715488" y="4714988"/>
            <a:ext cx="857024" cy="85702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F7FB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547392" y="5892173"/>
            <a:ext cx="5193216" cy="2428643"/>
            <a:chOff x="0" y="0"/>
            <a:chExt cx="1756717" cy="8215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6718" cy="821541"/>
            </a:xfrm>
            <a:custGeom>
              <a:avLst/>
              <a:gdLst/>
              <a:ahLst/>
              <a:cxnLst/>
              <a:rect r="r" b="b" t="t" l="l"/>
              <a:pathLst>
                <a:path h="821541" w="1756718">
                  <a:moveTo>
                    <a:pt x="1632257" y="821541"/>
                  </a:moveTo>
                  <a:lnTo>
                    <a:pt x="124460" y="821541"/>
                  </a:lnTo>
                  <a:cubicBezTo>
                    <a:pt x="55880" y="821541"/>
                    <a:pt x="0" y="765661"/>
                    <a:pt x="0" y="6970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2258" y="0"/>
                  </a:lnTo>
                  <a:cubicBezTo>
                    <a:pt x="1700837" y="0"/>
                    <a:pt x="1756718" y="55880"/>
                    <a:pt x="1756718" y="124460"/>
                  </a:cubicBezTo>
                  <a:lnTo>
                    <a:pt x="1756718" y="697081"/>
                  </a:lnTo>
                  <a:cubicBezTo>
                    <a:pt x="1756718" y="765661"/>
                    <a:pt x="1700837" y="821541"/>
                    <a:pt x="1632258" y="821541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568577" y="5913805"/>
            <a:ext cx="5150846" cy="2385381"/>
            <a:chOff x="0" y="0"/>
            <a:chExt cx="1763317" cy="816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63317" cy="816600"/>
            </a:xfrm>
            <a:custGeom>
              <a:avLst/>
              <a:gdLst/>
              <a:ahLst/>
              <a:cxnLst/>
              <a:rect r="r" b="b" t="t" l="l"/>
              <a:pathLst>
                <a:path h="816600" w="1763317">
                  <a:moveTo>
                    <a:pt x="1638857" y="816600"/>
                  </a:moveTo>
                  <a:lnTo>
                    <a:pt x="124460" y="816600"/>
                  </a:lnTo>
                  <a:cubicBezTo>
                    <a:pt x="55880" y="816600"/>
                    <a:pt x="0" y="760720"/>
                    <a:pt x="0" y="6921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8857" y="0"/>
                  </a:lnTo>
                  <a:cubicBezTo>
                    <a:pt x="1707437" y="0"/>
                    <a:pt x="1763317" y="55880"/>
                    <a:pt x="1763317" y="124460"/>
                  </a:cubicBezTo>
                  <a:lnTo>
                    <a:pt x="1763317" y="692140"/>
                  </a:lnTo>
                  <a:cubicBezTo>
                    <a:pt x="1763317" y="760720"/>
                    <a:pt x="1707437" y="816600"/>
                    <a:pt x="1638857" y="8166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715488" y="7892304"/>
            <a:ext cx="857024" cy="857024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F7FB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724421" y="1238250"/>
            <a:ext cx="10839159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 spc="-209">
                <a:solidFill>
                  <a:srgbClr val="292929"/>
                </a:solidFill>
                <a:ea typeface="圓體 Bold"/>
              </a:rPr>
              <a:t>程式優化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70224" y="6672310"/>
            <a:ext cx="4147552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292929"/>
                </a:solidFill>
                <a:ea typeface="圓體"/>
              </a:rPr>
              <a:t>車輛動態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15488" y="4874260"/>
            <a:ext cx="85702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9F9F9"/>
                </a:solidFill>
                <a:latin typeface="圓體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15488" y="8051576"/>
            <a:ext cx="85702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9F9F9"/>
                </a:solidFill>
                <a:latin typeface="圓體"/>
              </a:rPr>
              <a:t>04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30326" y="4435985"/>
            <a:ext cx="5193216" cy="2857155"/>
            <a:chOff x="0" y="0"/>
            <a:chExt cx="6924288" cy="3809539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6924288" cy="3238190"/>
              <a:chOff x="0" y="0"/>
              <a:chExt cx="1756717" cy="82154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756718" cy="821541"/>
              </a:xfrm>
              <a:custGeom>
                <a:avLst/>
                <a:gdLst/>
                <a:ahLst/>
                <a:cxnLst/>
                <a:rect r="r" b="b" t="t" l="l"/>
                <a:pathLst>
                  <a:path h="821541" w="1756718">
                    <a:moveTo>
                      <a:pt x="1632257" y="821541"/>
                    </a:moveTo>
                    <a:lnTo>
                      <a:pt x="124460" y="821541"/>
                    </a:lnTo>
                    <a:cubicBezTo>
                      <a:pt x="55880" y="821541"/>
                      <a:pt x="0" y="765661"/>
                      <a:pt x="0" y="69708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2258" y="0"/>
                    </a:lnTo>
                    <a:cubicBezTo>
                      <a:pt x="1700837" y="0"/>
                      <a:pt x="1756718" y="55880"/>
                      <a:pt x="1756718" y="124460"/>
                    </a:cubicBezTo>
                    <a:lnTo>
                      <a:pt x="1756718" y="697081"/>
                    </a:lnTo>
                    <a:cubicBezTo>
                      <a:pt x="1756718" y="765661"/>
                      <a:pt x="1700837" y="821541"/>
                      <a:pt x="1632258" y="821541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28246" y="28841"/>
              <a:ext cx="6867795" cy="3180507"/>
              <a:chOff x="0" y="0"/>
              <a:chExt cx="1763317" cy="8166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763317" cy="816600"/>
              </a:xfrm>
              <a:custGeom>
                <a:avLst/>
                <a:gdLst/>
                <a:ahLst/>
                <a:cxnLst/>
                <a:rect r="r" b="b" t="t" l="l"/>
                <a:pathLst>
                  <a:path h="816600" w="1763317">
                    <a:moveTo>
                      <a:pt x="1638857" y="816600"/>
                    </a:moveTo>
                    <a:lnTo>
                      <a:pt x="124460" y="816600"/>
                    </a:lnTo>
                    <a:cubicBezTo>
                      <a:pt x="55880" y="816600"/>
                      <a:pt x="0" y="760720"/>
                      <a:pt x="0" y="6921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8857" y="0"/>
                    </a:lnTo>
                    <a:cubicBezTo>
                      <a:pt x="1707437" y="0"/>
                      <a:pt x="1763317" y="55880"/>
                      <a:pt x="1763317" y="124460"/>
                    </a:cubicBezTo>
                    <a:lnTo>
                      <a:pt x="1763317" y="692140"/>
                    </a:lnTo>
                    <a:cubicBezTo>
                      <a:pt x="1763317" y="760720"/>
                      <a:pt x="1707437" y="816600"/>
                      <a:pt x="1638857" y="8166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2890795" y="2666841"/>
              <a:ext cx="1142698" cy="1142698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8D957C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2890795" y="2898253"/>
              <a:ext cx="1142698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9F9F9"/>
                  </a:solidFill>
                  <a:latin typeface="圓體"/>
                </a:rPr>
                <a:t>01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182051" y="1222008"/>
              <a:ext cx="4560186" cy="870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00"/>
                </a:lnSpc>
                <a:spcBef>
                  <a:spcPct val="0"/>
                </a:spcBef>
              </a:pPr>
              <a:r>
                <a:rPr lang="en-US" sz="4700" spc="-141">
                  <a:solidFill>
                    <a:srgbClr val="292929"/>
                  </a:solidFill>
                  <a:ea typeface="圓體 Bold"/>
                </a:rPr>
                <a:t>車站選擇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7252077" y="3650413"/>
            <a:ext cx="3420140" cy="633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00"/>
              </a:lnSpc>
              <a:spcBef>
                <a:spcPct val="0"/>
              </a:spcBef>
            </a:pPr>
            <a:r>
              <a:rPr lang="en-US" sz="4700" spc="-141">
                <a:solidFill>
                  <a:srgbClr val="292929"/>
                </a:solidFill>
                <a:ea typeface="圓體 Bold"/>
              </a:rPr>
              <a:t>會員登入功能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2064458" y="4435985"/>
            <a:ext cx="5193216" cy="2857155"/>
            <a:chOff x="0" y="0"/>
            <a:chExt cx="6924288" cy="3809539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6924288" cy="3238190"/>
              <a:chOff x="0" y="0"/>
              <a:chExt cx="1756717" cy="821541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756718" cy="821541"/>
              </a:xfrm>
              <a:custGeom>
                <a:avLst/>
                <a:gdLst/>
                <a:ahLst/>
                <a:cxnLst/>
                <a:rect r="r" b="b" t="t" l="l"/>
                <a:pathLst>
                  <a:path h="821541" w="1756718">
                    <a:moveTo>
                      <a:pt x="1632257" y="821541"/>
                    </a:moveTo>
                    <a:lnTo>
                      <a:pt x="124460" y="821541"/>
                    </a:lnTo>
                    <a:cubicBezTo>
                      <a:pt x="55880" y="821541"/>
                      <a:pt x="0" y="765661"/>
                      <a:pt x="0" y="69708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2258" y="0"/>
                    </a:lnTo>
                    <a:cubicBezTo>
                      <a:pt x="1700837" y="0"/>
                      <a:pt x="1756718" y="55880"/>
                      <a:pt x="1756718" y="124460"/>
                    </a:cubicBezTo>
                    <a:lnTo>
                      <a:pt x="1756718" y="697081"/>
                    </a:lnTo>
                    <a:cubicBezTo>
                      <a:pt x="1756718" y="765661"/>
                      <a:pt x="1700837" y="821541"/>
                      <a:pt x="1632258" y="821541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31" id="31"/>
            <p:cNvGrpSpPr/>
            <p:nvPr/>
          </p:nvGrpSpPr>
          <p:grpSpPr>
            <a:xfrm rot="0">
              <a:off x="28246" y="28841"/>
              <a:ext cx="6867795" cy="3180507"/>
              <a:chOff x="0" y="0"/>
              <a:chExt cx="1763317" cy="8166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763317" cy="816600"/>
              </a:xfrm>
              <a:custGeom>
                <a:avLst/>
                <a:gdLst/>
                <a:ahLst/>
                <a:cxnLst/>
                <a:rect r="r" b="b" t="t" l="l"/>
                <a:pathLst>
                  <a:path h="816600" w="1763317">
                    <a:moveTo>
                      <a:pt x="1638857" y="816600"/>
                    </a:moveTo>
                    <a:lnTo>
                      <a:pt x="124460" y="816600"/>
                    </a:lnTo>
                    <a:cubicBezTo>
                      <a:pt x="55880" y="816600"/>
                      <a:pt x="0" y="760720"/>
                      <a:pt x="0" y="6921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8857" y="0"/>
                    </a:lnTo>
                    <a:cubicBezTo>
                      <a:pt x="1707437" y="0"/>
                      <a:pt x="1763317" y="55880"/>
                      <a:pt x="1763317" y="124460"/>
                    </a:cubicBezTo>
                    <a:lnTo>
                      <a:pt x="1763317" y="692140"/>
                    </a:lnTo>
                    <a:cubicBezTo>
                      <a:pt x="1763317" y="760720"/>
                      <a:pt x="1707437" y="816600"/>
                      <a:pt x="1638857" y="8166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33" id="33"/>
            <p:cNvGrpSpPr/>
            <p:nvPr/>
          </p:nvGrpSpPr>
          <p:grpSpPr>
            <a:xfrm rot="0">
              <a:off x="2890795" y="2666841"/>
              <a:ext cx="1142698" cy="1142698"/>
              <a:chOff x="0" y="0"/>
              <a:chExt cx="6350000" cy="63500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8D957C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2890795" y="2898253"/>
              <a:ext cx="1142698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9F9F9"/>
                  </a:solidFill>
                  <a:latin typeface="圓體"/>
                </a:rPr>
                <a:t>03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1217032" y="1222008"/>
              <a:ext cx="4560186" cy="870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00"/>
                </a:lnSpc>
                <a:spcBef>
                  <a:spcPct val="0"/>
                </a:spcBef>
              </a:pPr>
              <a:r>
                <a:rPr lang="en-US" sz="4700" spc="-141">
                  <a:solidFill>
                    <a:srgbClr val="292929"/>
                  </a:solidFill>
                  <a:ea typeface="圓體 Bold"/>
                </a:rPr>
                <a:t>版面美化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62573" y="2530890"/>
            <a:ext cx="5962855" cy="5962855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7F7FB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401874" y="2770191"/>
            <a:ext cx="5471534" cy="5471534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171929" y="4775546"/>
            <a:ext cx="2192685" cy="129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99"/>
              </a:lnSpc>
              <a:spcBef>
                <a:spcPct val="0"/>
              </a:spcBef>
            </a:pPr>
            <a:r>
              <a:rPr lang="en-US" sz="9699" spc="-290">
                <a:solidFill>
                  <a:srgbClr val="292929"/>
                </a:solidFill>
                <a:ea typeface="圓體"/>
              </a:rPr>
              <a:t>結語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13635" y="6012512"/>
            <a:ext cx="610927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92929"/>
                </a:solidFill>
                <a:latin typeface="圓體"/>
              </a:rPr>
              <a:t>summary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19301" y="6795440"/>
            <a:ext cx="1940313" cy="3396609"/>
          </a:xfrm>
          <a:custGeom>
            <a:avLst/>
            <a:gdLst/>
            <a:ahLst/>
            <a:cxnLst/>
            <a:rect r="r" b="b" t="t" l="l"/>
            <a:pathLst>
              <a:path h="3396609" w="1940313">
                <a:moveTo>
                  <a:pt x="1940312" y="0"/>
                </a:moveTo>
                <a:lnTo>
                  <a:pt x="0" y="0"/>
                </a:lnTo>
                <a:lnTo>
                  <a:pt x="0" y="3396609"/>
                </a:lnTo>
                <a:lnTo>
                  <a:pt x="1940312" y="3396609"/>
                </a:lnTo>
                <a:lnTo>
                  <a:pt x="194031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209630" y="7704636"/>
            <a:ext cx="3419342" cy="3107327"/>
          </a:xfrm>
          <a:custGeom>
            <a:avLst/>
            <a:gdLst/>
            <a:ahLst/>
            <a:cxnLst/>
            <a:rect r="r" b="b" t="t" l="l"/>
            <a:pathLst>
              <a:path h="3107327" w="3419342">
                <a:moveTo>
                  <a:pt x="3419342" y="0"/>
                </a:moveTo>
                <a:lnTo>
                  <a:pt x="0" y="0"/>
                </a:lnTo>
                <a:lnTo>
                  <a:pt x="0" y="3107328"/>
                </a:lnTo>
                <a:lnTo>
                  <a:pt x="3419342" y="3107328"/>
                </a:lnTo>
                <a:lnTo>
                  <a:pt x="341934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10800000">
            <a:off x="38054" y="-579734"/>
            <a:ext cx="3419342" cy="3107327"/>
          </a:xfrm>
          <a:custGeom>
            <a:avLst/>
            <a:gdLst/>
            <a:ahLst/>
            <a:cxnLst/>
            <a:rect r="r" b="b" t="t" l="l"/>
            <a:pathLst>
              <a:path h="3107327" w="3419342">
                <a:moveTo>
                  <a:pt x="3419342" y="0"/>
                </a:moveTo>
                <a:lnTo>
                  <a:pt x="0" y="0"/>
                </a:lnTo>
                <a:lnTo>
                  <a:pt x="0" y="3107328"/>
                </a:lnTo>
                <a:lnTo>
                  <a:pt x="3419342" y="3107328"/>
                </a:lnTo>
                <a:lnTo>
                  <a:pt x="341934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10800000">
            <a:off x="-574545" y="-54770"/>
            <a:ext cx="1940313" cy="3396609"/>
          </a:xfrm>
          <a:custGeom>
            <a:avLst/>
            <a:gdLst/>
            <a:ahLst/>
            <a:cxnLst/>
            <a:rect r="r" b="b" t="t" l="l"/>
            <a:pathLst>
              <a:path h="3396609" w="1940313">
                <a:moveTo>
                  <a:pt x="1940313" y="0"/>
                </a:moveTo>
                <a:lnTo>
                  <a:pt x="0" y="0"/>
                </a:lnTo>
                <a:lnTo>
                  <a:pt x="0" y="3396609"/>
                </a:lnTo>
                <a:lnTo>
                  <a:pt x="1940313" y="3396609"/>
                </a:lnTo>
                <a:lnTo>
                  <a:pt x="194031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95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97880" y="2352675"/>
            <a:ext cx="6492240" cy="0"/>
          </a:xfrm>
          <a:prstGeom prst="line">
            <a:avLst/>
          </a:prstGeom>
          <a:ln cap="rnd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059683" y="3917775"/>
            <a:ext cx="2168635" cy="2057400"/>
          </a:xfrm>
          <a:custGeom>
            <a:avLst/>
            <a:gdLst/>
            <a:ahLst/>
            <a:cxnLst/>
            <a:rect r="r" b="b" t="t" l="l"/>
            <a:pathLst>
              <a:path h="2057400" w="2168635">
                <a:moveTo>
                  <a:pt x="0" y="0"/>
                </a:moveTo>
                <a:lnTo>
                  <a:pt x="2168634" y="0"/>
                </a:lnTo>
                <a:lnTo>
                  <a:pt x="216863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59596" y="1028700"/>
            <a:ext cx="4368807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7700" spc="-77">
                <a:solidFill>
                  <a:srgbClr val="000000"/>
                </a:solidFill>
                <a:ea typeface="Noto Sans T Chinese"/>
              </a:rPr>
              <a:t>分工內容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390120" y="3917775"/>
            <a:ext cx="2168635" cy="2057400"/>
          </a:xfrm>
          <a:custGeom>
            <a:avLst/>
            <a:gdLst/>
            <a:ahLst/>
            <a:cxnLst/>
            <a:rect r="r" b="b" t="t" l="l"/>
            <a:pathLst>
              <a:path h="2057400" w="2168635">
                <a:moveTo>
                  <a:pt x="0" y="0"/>
                </a:moveTo>
                <a:lnTo>
                  <a:pt x="2168635" y="0"/>
                </a:lnTo>
                <a:lnTo>
                  <a:pt x="216863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29245" y="3917775"/>
            <a:ext cx="2168635" cy="2057400"/>
          </a:xfrm>
          <a:custGeom>
            <a:avLst/>
            <a:gdLst/>
            <a:ahLst/>
            <a:cxnLst/>
            <a:rect r="r" b="b" t="t" l="l"/>
            <a:pathLst>
              <a:path h="2057400" w="2168635">
                <a:moveTo>
                  <a:pt x="0" y="0"/>
                </a:moveTo>
                <a:lnTo>
                  <a:pt x="2168635" y="0"/>
                </a:lnTo>
                <a:lnTo>
                  <a:pt x="216863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25323" y="4665487"/>
            <a:ext cx="157691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36">
                <a:solidFill>
                  <a:srgbClr val="000000"/>
                </a:solidFill>
                <a:ea typeface="Dosis Semi Bold"/>
              </a:rPr>
              <a:t>詹士賢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55545" y="4665487"/>
            <a:ext cx="157691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36">
                <a:solidFill>
                  <a:srgbClr val="000000"/>
                </a:solidFill>
                <a:ea typeface="Dosis Semi Bold"/>
              </a:rPr>
              <a:t>黃振翔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85983" y="4665487"/>
            <a:ext cx="157691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36">
                <a:solidFill>
                  <a:srgbClr val="000000"/>
                </a:solidFill>
                <a:ea typeface="Dosis Semi Bold"/>
              </a:rPr>
              <a:t>王正楷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22232" y="6729938"/>
            <a:ext cx="2843537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36">
                <a:solidFill>
                  <a:srgbClr val="000000"/>
                </a:solidFill>
                <a:ea typeface="Dosis Semi Bold"/>
              </a:rPr>
              <a:t>程式架構、API串接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63927" y="6729938"/>
            <a:ext cx="262102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36">
                <a:solidFill>
                  <a:srgbClr val="000000"/>
                </a:solidFill>
                <a:ea typeface="Dosis Semi Bold"/>
              </a:rPr>
              <a:t>製作簡報、書面報告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60627" y="6729938"/>
            <a:ext cx="250587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36">
                <a:solidFill>
                  <a:srgbClr val="000000"/>
                </a:solidFill>
                <a:ea typeface="Dosis Semi Bold"/>
              </a:rPr>
              <a:t>程式美觀、書面報告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007087" y="2007192"/>
            <a:ext cx="6272641" cy="6272616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8888" t="0" r="-3888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007087" y="6433281"/>
            <a:ext cx="857024" cy="85702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D957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843264" y="2373538"/>
            <a:ext cx="1858370" cy="185837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F7FB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574920" y="2506888"/>
            <a:ext cx="3273049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 spc="-209">
                <a:solidFill>
                  <a:srgbClr val="292929"/>
                </a:solidFill>
                <a:ea typeface="圓體 Bold"/>
              </a:rPr>
              <a:t>製作動機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6308" y="4165233"/>
            <a:ext cx="7430272" cy="2123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6">
                <a:solidFill>
                  <a:srgbClr val="292929"/>
                </a:solidFill>
                <a:ea typeface="圓體"/>
              </a:rPr>
              <a:t>因為平常很常搭乘火車往返彰化與家鄉，</a:t>
            </a:r>
          </a:p>
          <a:p>
            <a:pPr algn="l" marL="0" indent="0" lvl="0">
              <a:lnSpc>
                <a:spcPts val="4236"/>
              </a:lnSpc>
              <a:spcBef>
                <a:spcPct val="0"/>
              </a:spcBef>
            </a:pPr>
            <a:r>
              <a:rPr lang="en-US" sz="3026">
                <a:solidFill>
                  <a:srgbClr val="292929"/>
                </a:solidFill>
                <a:ea typeface="圓體"/>
              </a:rPr>
              <a:t>所以想要試著寫寫看像台鐵e訂通一樣的APP，可以透過這個程式查詢到各站點間的火車班次，與某站點某段時間的時刻表。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67924" y="2515573"/>
            <a:ext cx="3163445" cy="6085689"/>
          </a:xfrm>
          <a:custGeom>
            <a:avLst/>
            <a:gdLst/>
            <a:ahLst/>
            <a:cxnLst/>
            <a:rect r="r" b="b" t="t" l="l"/>
            <a:pathLst>
              <a:path h="6085689" w="3163445">
                <a:moveTo>
                  <a:pt x="0" y="0"/>
                </a:moveTo>
                <a:lnTo>
                  <a:pt x="3163445" y="0"/>
                </a:lnTo>
                <a:lnTo>
                  <a:pt x="3163445" y="6085688"/>
                </a:lnTo>
                <a:lnTo>
                  <a:pt x="0" y="608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31987" y="2515573"/>
            <a:ext cx="3163445" cy="6085689"/>
          </a:xfrm>
          <a:custGeom>
            <a:avLst/>
            <a:gdLst/>
            <a:ahLst/>
            <a:cxnLst/>
            <a:rect r="r" b="b" t="t" l="l"/>
            <a:pathLst>
              <a:path h="6085689" w="3163445">
                <a:moveTo>
                  <a:pt x="0" y="0"/>
                </a:moveTo>
                <a:lnTo>
                  <a:pt x="3163445" y="0"/>
                </a:lnTo>
                <a:lnTo>
                  <a:pt x="3163445" y="6085688"/>
                </a:lnTo>
                <a:lnTo>
                  <a:pt x="0" y="6085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23038" y="2521593"/>
            <a:ext cx="3202766" cy="6079669"/>
          </a:xfrm>
          <a:custGeom>
            <a:avLst/>
            <a:gdLst/>
            <a:ahLst/>
            <a:cxnLst/>
            <a:rect r="r" b="b" t="t" l="l"/>
            <a:pathLst>
              <a:path h="6079669" w="3202766">
                <a:moveTo>
                  <a:pt x="0" y="0"/>
                </a:moveTo>
                <a:lnTo>
                  <a:pt x="3202765" y="0"/>
                </a:lnTo>
                <a:lnTo>
                  <a:pt x="3202765" y="6079668"/>
                </a:lnTo>
                <a:lnTo>
                  <a:pt x="0" y="6079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683079" y="2075907"/>
            <a:ext cx="1283439" cy="1283439"/>
            <a:chOff x="0" y="0"/>
            <a:chExt cx="1711252" cy="171125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711252" cy="1711252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8D957C"/>
              </a:solidFill>
            </p:spPr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488409" y="413047"/>
              <a:ext cx="734434" cy="785873"/>
            </a:xfrm>
            <a:custGeom>
              <a:avLst/>
              <a:gdLst/>
              <a:ahLst/>
              <a:cxnLst/>
              <a:rect r="r" b="b" t="t" l="l"/>
              <a:pathLst>
                <a:path h="785873" w="734434">
                  <a:moveTo>
                    <a:pt x="0" y="0"/>
                  </a:moveTo>
                  <a:lnTo>
                    <a:pt x="734434" y="0"/>
                  </a:lnTo>
                  <a:lnTo>
                    <a:pt x="734434" y="785873"/>
                  </a:lnTo>
                  <a:lnTo>
                    <a:pt x="0" y="7858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89649" y="2075907"/>
            <a:ext cx="1283439" cy="1283439"/>
            <a:chOff x="0" y="0"/>
            <a:chExt cx="1711252" cy="171125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711252" cy="1711252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7FBF"/>
              </a:solidFill>
            </p:spPr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520080" y="524350"/>
              <a:ext cx="671093" cy="662552"/>
            </a:xfrm>
            <a:custGeom>
              <a:avLst/>
              <a:gdLst/>
              <a:ahLst/>
              <a:cxnLst/>
              <a:rect r="r" b="b" t="t" l="l"/>
              <a:pathLst>
                <a:path h="662552" w="671093">
                  <a:moveTo>
                    <a:pt x="0" y="0"/>
                  </a:moveTo>
                  <a:lnTo>
                    <a:pt x="671093" y="0"/>
                  </a:lnTo>
                  <a:lnTo>
                    <a:pt x="671093" y="662552"/>
                  </a:lnTo>
                  <a:lnTo>
                    <a:pt x="0" y="662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653712" y="2075907"/>
            <a:ext cx="1283439" cy="1283439"/>
            <a:chOff x="0" y="0"/>
            <a:chExt cx="1711252" cy="1711252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711252" cy="1711252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8D957C"/>
              </a:solidFill>
            </p:spPr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582233" y="497567"/>
              <a:ext cx="546786" cy="716119"/>
            </a:xfrm>
            <a:custGeom>
              <a:avLst/>
              <a:gdLst/>
              <a:ahLst/>
              <a:cxnLst/>
              <a:rect r="r" b="b" t="t" l="l"/>
              <a:pathLst>
                <a:path h="716119" w="546786">
                  <a:moveTo>
                    <a:pt x="0" y="0"/>
                  </a:moveTo>
                  <a:lnTo>
                    <a:pt x="546786" y="0"/>
                  </a:lnTo>
                  <a:lnTo>
                    <a:pt x="546786" y="716119"/>
                  </a:lnTo>
                  <a:lnTo>
                    <a:pt x="0" y="716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6465775" y="8557430"/>
            <a:ext cx="1822225" cy="1729570"/>
          </a:xfrm>
          <a:custGeom>
            <a:avLst/>
            <a:gdLst/>
            <a:ahLst/>
            <a:cxnLst/>
            <a:rect r="r" b="b" t="t" l="l"/>
            <a:pathLst>
              <a:path h="1729570" w="1822225">
                <a:moveTo>
                  <a:pt x="0" y="0"/>
                </a:moveTo>
                <a:lnTo>
                  <a:pt x="1822225" y="0"/>
                </a:lnTo>
                <a:lnTo>
                  <a:pt x="1822225" y="1729570"/>
                </a:lnTo>
                <a:lnTo>
                  <a:pt x="0" y="1729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724421" y="1233162"/>
            <a:ext cx="10839159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 spc="-209">
                <a:solidFill>
                  <a:srgbClr val="292929"/>
                </a:solidFill>
                <a:ea typeface="圓體 Bold"/>
              </a:rPr>
              <a:t>程式使用說明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30118" y="8771417"/>
            <a:ext cx="2388606" cy="752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23"/>
              </a:lnSpc>
              <a:spcBef>
                <a:spcPct val="0"/>
              </a:spcBef>
            </a:pPr>
            <a:r>
              <a:rPr lang="en-US" sz="4373">
                <a:solidFill>
                  <a:srgbClr val="292929"/>
                </a:solidFill>
                <a:ea typeface="圓體 Bold"/>
              </a:rPr>
              <a:t>車次查詢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65071" y="8834531"/>
            <a:ext cx="2388606" cy="752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23"/>
              </a:lnSpc>
              <a:spcBef>
                <a:spcPct val="0"/>
              </a:spcBef>
            </a:pPr>
            <a:r>
              <a:rPr lang="en-US" sz="4373">
                <a:solidFill>
                  <a:srgbClr val="292929"/>
                </a:solidFill>
                <a:ea typeface="圓體 Bold"/>
              </a:rPr>
              <a:t>站間班次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01744" y="8771417"/>
            <a:ext cx="2388606" cy="752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23"/>
              </a:lnSpc>
              <a:spcBef>
                <a:spcPct val="0"/>
              </a:spcBef>
            </a:pPr>
            <a:r>
              <a:rPr lang="en-US" sz="4373">
                <a:solidFill>
                  <a:srgbClr val="292929"/>
                </a:solidFill>
                <a:ea typeface="圓體 Bold"/>
              </a:rPr>
              <a:t>即時車次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419185" cy="10287000"/>
          </a:xfrm>
          <a:custGeom>
            <a:avLst/>
            <a:gdLst/>
            <a:ahLst/>
            <a:cxnLst/>
            <a:rect r="r" b="b" t="t" l="l"/>
            <a:pathLst>
              <a:path h="10287000" w="5419185">
                <a:moveTo>
                  <a:pt x="0" y="0"/>
                </a:moveTo>
                <a:lnTo>
                  <a:pt x="5419185" y="0"/>
                </a:lnTo>
                <a:lnTo>
                  <a:pt x="54191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16075" y="0"/>
            <a:ext cx="5371925" cy="10287000"/>
          </a:xfrm>
          <a:custGeom>
            <a:avLst/>
            <a:gdLst/>
            <a:ahLst/>
            <a:cxnLst/>
            <a:rect r="r" b="b" t="t" l="l"/>
            <a:pathLst>
              <a:path h="10287000" w="5371925">
                <a:moveTo>
                  <a:pt x="0" y="0"/>
                </a:moveTo>
                <a:lnTo>
                  <a:pt x="5371925" y="0"/>
                </a:lnTo>
                <a:lnTo>
                  <a:pt x="53719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72971" y="630238"/>
            <a:ext cx="4342059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 spc="-209">
                <a:solidFill>
                  <a:srgbClr val="292929"/>
                </a:solidFill>
                <a:ea typeface="圓體 Bold"/>
              </a:rPr>
              <a:t>車次查詢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62850" y="3149172"/>
            <a:ext cx="3962301" cy="356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17"/>
              </a:lnSpc>
            </a:pPr>
            <a:r>
              <a:rPr lang="en-US" sz="4457">
                <a:solidFill>
                  <a:srgbClr val="292929"/>
                </a:solidFill>
                <a:ea typeface="Noto Sans T Chinese"/>
              </a:rPr>
              <a:t>輸入列車車次後</a:t>
            </a:r>
          </a:p>
          <a:p>
            <a:pPr algn="ctr">
              <a:lnSpc>
                <a:spcPts val="9717"/>
              </a:lnSpc>
            </a:pPr>
            <a:r>
              <a:rPr lang="en-US" sz="4457">
                <a:solidFill>
                  <a:srgbClr val="292929"/>
                </a:solidFill>
                <a:ea typeface="Noto Sans T Chinese"/>
              </a:rPr>
              <a:t>會跳出該台列車</a:t>
            </a:r>
          </a:p>
          <a:p>
            <a:pPr algn="ctr">
              <a:lnSpc>
                <a:spcPts val="9717"/>
              </a:lnSpc>
            </a:pPr>
            <a:r>
              <a:rPr lang="en-US" sz="4457">
                <a:solidFill>
                  <a:srgbClr val="292929"/>
                </a:solidFill>
                <a:ea typeface="Noto Sans T Chinese"/>
              </a:rPr>
              <a:t>之表定時間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133" y="0"/>
            <a:ext cx="5347358" cy="10287000"/>
          </a:xfrm>
          <a:custGeom>
            <a:avLst/>
            <a:gdLst/>
            <a:ahLst/>
            <a:cxnLst/>
            <a:rect r="r" b="b" t="t" l="l"/>
            <a:pathLst>
              <a:path h="10287000" w="5347358">
                <a:moveTo>
                  <a:pt x="0" y="0"/>
                </a:moveTo>
                <a:lnTo>
                  <a:pt x="5347358" y="0"/>
                </a:lnTo>
                <a:lnTo>
                  <a:pt x="53473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92514" y="-45118"/>
            <a:ext cx="5395486" cy="10332118"/>
          </a:xfrm>
          <a:custGeom>
            <a:avLst/>
            <a:gdLst/>
            <a:ahLst/>
            <a:cxnLst/>
            <a:rect r="r" b="b" t="t" l="l"/>
            <a:pathLst>
              <a:path h="10332118" w="5395486">
                <a:moveTo>
                  <a:pt x="0" y="0"/>
                </a:moveTo>
                <a:lnTo>
                  <a:pt x="5395486" y="0"/>
                </a:lnTo>
                <a:lnTo>
                  <a:pt x="5395486" y="10332118"/>
                </a:lnTo>
                <a:lnTo>
                  <a:pt x="0" y="10332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25340" y="630238"/>
            <a:ext cx="4342059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 spc="-209">
                <a:solidFill>
                  <a:srgbClr val="292929"/>
                </a:solidFill>
                <a:ea typeface="圓體 Bold"/>
              </a:rPr>
              <a:t>站間班次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96807" y="2534809"/>
            <a:ext cx="5094387" cy="4788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17"/>
              </a:lnSpc>
            </a:pPr>
            <a:r>
              <a:rPr lang="en-US" sz="4457">
                <a:solidFill>
                  <a:srgbClr val="292929"/>
                </a:solidFill>
                <a:ea typeface="Noto Sans T Chinese"/>
              </a:rPr>
              <a:t>選擇起點和終點站</a:t>
            </a:r>
          </a:p>
          <a:p>
            <a:pPr algn="ctr">
              <a:lnSpc>
                <a:spcPts val="9717"/>
              </a:lnSpc>
            </a:pPr>
            <a:r>
              <a:rPr lang="en-US" sz="4457">
                <a:solidFill>
                  <a:srgbClr val="292929"/>
                </a:solidFill>
                <a:ea typeface="Noto Sans T Chinese"/>
              </a:rPr>
              <a:t>再選擇搭乘日期</a:t>
            </a:r>
          </a:p>
          <a:p>
            <a:pPr algn="ctr">
              <a:lnSpc>
                <a:spcPts val="9717"/>
              </a:lnSpc>
            </a:pPr>
            <a:r>
              <a:rPr lang="en-US" sz="4457">
                <a:solidFill>
                  <a:srgbClr val="292929"/>
                </a:solidFill>
                <a:ea typeface="Noto Sans T Chinese"/>
              </a:rPr>
              <a:t>會跳出該日該站間的</a:t>
            </a:r>
          </a:p>
          <a:p>
            <a:pPr algn="ctr">
              <a:lnSpc>
                <a:spcPts val="9717"/>
              </a:lnSpc>
            </a:pPr>
            <a:r>
              <a:rPr lang="en-US" sz="4457">
                <a:solidFill>
                  <a:srgbClr val="292929"/>
                </a:solidFill>
                <a:ea typeface="Noto Sans T Chinese"/>
              </a:rPr>
              <a:t>所有班次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40" y="0"/>
            <a:ext cx="5347358" cy="10287000"/>
          </a:xfrm>
          <a:custGeom>
            <a:avLst/>
            <a:gdLst/>
            <a:ahLst/>
            <a:cxnLst/>
            <a:rect r="r" b="b" t="t" l="l"/>
            <a:pathLst>
              <a:path h="10287000" w="5347358">
                <a:moveTo>
                  <a:pt x="0" y="0"/>
                </a:moveTo>
                <a:lnTo>
                  <a:pt x="5347358" y="0"/>
                </a:lnTo>
                <a:lnTo>
                  <a:pt x="53473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62129" y="0"/>
            <a:ext cx="5347358" cy="10287000"/>
          </a:xfrm>
          <a:custGeom>
            <a:avLst/>
            <a:gdLst/>
            <a:ahLst/>
            <a:cxnLst/>
            <a:rect r="r" b="b" t="t" l="l"/>
            <a:pathLst>
              <a:path h="10287000" w="5347358">
                <a:moveTo>
                  <a:pt x="0" y="0"/>
                </a:moveTo>
                <a:lnTo>
                  <a:pt x="5347358" y="0"/>
                </a:lnTo>
                <a:lnTo>
                  <a:pt x="53473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72971" y="630238"/>
            <a:ext cx="4342059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 spc="-209">
                <a:solidFill>
                  <a:srgbClr val="292929"/>
                </a:solidFill>
                <a:ea typeface="圓體 Bold"/>
              </a:rPr>
              <a:t>即時班次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60370" y="3591434"/>
            <a:ext cx="5094387" cy="211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17"/>
              </a:lnSpc>
            </a:pPr>
            <a:r>
              <a:rPr lang="en-US" sz="4457">
                <a:solidFill>
                  <a:srgbClr val="292929"/>
                </a:solidFill>
                <a:ea typeface="Noto Sans T Chinese"/>
              </a:rPr>
              <a:t>選擇車站後會跳出</a:t>
            </a:r>
          </a:p>
          <a:p>
            <a:pPr algn="ctr">
              <a:lnSpc>
                <a:spcPts val="6240"/>
              </a:lnSpc>
            </a:pPr>
            <a:r>
              <a:rPr lang="en-US" sz="4457">
                <a:solidFill>
                  <a:srgbClr val="292929"/>
                </a:solidFill>
                <a:ea typeface="Noto Sans T Chinese"/>
              </a:rPr>
              <a:t>對應車站之即時車次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2225" cy="1729570"/>
          </a:xfrm>
          <a:custGeom>
            <a:avLst/>
            <a:gdLst/>
            <a:ahLst/>
            <a:cxnLst/>
            <a:rect r="r" b="b" t="t" l="l"/>
            <a:pathLst>
              <a:path h="1729570" w="1822225">
                <a:moveTo>
                  <a:pt x="0" y="0"/>
                </a:moveTo>
                <a:lnTo>
                  <a:pt x="1822225" y="0"/>
                </a:lnTo>
                <a:lnTo>
                  <a:pt x="1822225" y="1729570"/>
                </a:lnTo>
                <a:lnTo>
                  <a:pt x="0" y="1729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94150" y="9769"/>
            <a:ext cx="4580438" cy="2037863"/>
          </a:xfrm>
          <a:custGeom>
            <a:avLst/>
            <a:gdLst/>
            <a:ahLst/>
            <a:cxnLst/>
            <a:rect r="r" b="b" t="t" l="l"/>
            <a:pathLst>
              <a:path h="2037863" w="4580438">
                <a:moveTo>
                  <a:pt x="0" y="0"/>
                </a:moveTo>
                <a:lnTo>
                  <a:pt x="4580439" y="0"/>
                </a:lnTo>
                <a:lnTo>
                  <a:pt x="4580439" y="2037862"/>
                </a:lnTo>
                <a:lnTo>
                  <a:pt x="0" y="2037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3" r="0" b="-346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22225" y="0"/>
            <a:ext cx="5371925" cy="10287000"/>
          </a:xfrm>
          <a:custGeom>
            <a:avLst/>
            <a:gdLst/>
            <a:ahLst/>
            <a:cxnLst/>
            <a:rect r="r" b="b" t="t" l="l"/>
            <a:pathLst>
              <a:path h="10287000" w="5371925">
                <a:moveTo>
                  <a:pt x="0" y="0"/>
                </a:moveTo>
                <a:lnTo>
                  <a:pt x="5371925" y="0"/>
                </a:lnTo>
                <a:lnTo>
                  <a:pt x="53719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94150" y="2047631"/>
            <a:ext cx="4580438" cy="8239369"/>
          </a:xfrm>
          <a:custGeom>
            <a:avLst/>
            <a:gdLst/>
            <a:ahLst/>
            <a:cxnLst/>
            <a:rect r="r" b="b" t="t" l="l"/>
            <a:pathLst>
              <a:path h="8239369" w="4580438">
                <a:moveTo>
                  <a:pt x="0" y="0"/>
                </a:moveTo>
                <a:lnTo>
                  <a:pt x="4580439" y="0"/>
                </a:lnTo>
                <a:lnTo>
                  <a:pt x="4580439" y="8239369"/>
                </a:lnTo>
                <a:lnTo>
                  <a:pt x="0" y="8239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74589" y="-63296"/>
            <a:ext cx="4534158" cy="2183992"/>
          </a:xfrm>
          <a:custGeom>
            <a:avLst/>
            <a:gdLst/>
            <a:ahLst/>
            <a:cxnLst/>
            <a:rect r="r" b="b" t="t" l="l"/>
            <a:pathLst>
              <a:path h="2183992" w="4534158">
                <a:moveTo>
                  <a:pt x="0" y="0"/>
                </a:moveTo>
                <a:lnTo>
                  <a:pt x="4534158" y="0"/>
                </a:lnTo>
                <a:lnTo>
                  <a:pt x="4534158" y="2183992"/>
                </a:lnTo>
                <a:lnTo>
                  <a:pt x="0" y="21839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74589" y="2047631"/>
            <a:ext cx="4534158" cy="8239369"/>
          </a:xfrm>
          <a:custGeom>
            <a:avLst/>
            <a:gdLst/>
            <a:ahLst/>
            <a:cxnLst/>
            <a:rect r="r" b="b" t="t" l="l"/>
            <a:pathLst>
              <a:path h="8239369" w="4534158">
                <a:moveTo>
                  <a:pt x="0" y="0"/>
                </a:moveTo>
                <a:lnTo>
                  <a:pt x="4534158" y="0"/>
                </a:lnTo>
                <a:lnTo>
                  <a:pt x="4534158" y="8239369"/>
                </a:lnTo>
                <a:lnTo>
                  <a:pt x="0" y="82393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230" r="0" b="-223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9165" y="2164310"/>
            <a:ext cx="843895" cy="4646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2"/>
              </a:lnSpc>
            </a:pPr>
            <a:r>
              <a:rPr lang="en-US" sz="6644">
                <a:solidFill>
                  <a:srgbClr val="000000"/>
                </a:solidFill>
                <a:ea typeface="Noto Sans T Chinese"/>
              </a:rPr>
              <a:t>紀</a:t>
            </a:r>
          </a:p>
          <a:p>
            <a:pPr algn="ctr">
              <a:lnSpc>
                <a:spcPts val="9302"/>
              </a:lnSpc>
            </a:pPr>
            <a:r>
              <a:rPr lang="en-US" sz="6644">
                <a:solidFill>
                  <a:srgbClr val="000000"/>
                </a:solidFill>
                <a:ea typeface="Noto Sans T Chinese"/>
              </a:rPr>
              <a:t>錄</a:t>
            </a:r>
          </a:p>
          <a:p>
            <a:pPr algn="ctr">
              <a:lnSpc>
                <a:spcPts val="9302"/>
              </a:lnSpc>
            </a:pPr>
            <a:r>
              <a:rPr lang="en-US" sz="6644">
                <a:solidFill>
                  <a:srgbClr val="000000"/>
                </a:solidFill>
                <a:ea typeface="Noto Sans T Chinese"/>
              </a:rPr>
              <a:t>車</a:t>
            </a:r>
          </a:p>
          <a:p>
            <a:pPr algn="ctr">
              <a:lnSpc>
                <a:spcPts val="9302"/>
              </a:lnSpc>
            </a:pPr>
            <a:r>
              <a:rPr lang="en-US" sz="6644">
                <a:solidFill>
                  <a:srgbClr val="000000"/>
                </a:solidFill>
                <a:ea typeface="Noto Sans T Chinese"/>
              </a:rPr>
              <a:t>次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47392" y="2714857"/>
            <a:ext cx="5193216" cy="2428643"/>
            <a:chOff x="0" y="0"/>
            <a:chExt cx="1756717" cy="8215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6718" cy="821541"/>
            </a:xfrm>
            <a:custGeom>
              <a:avLst/>
              <a:gdLst/>
              <a:ahLst/>
              <a:cxnLst/>
              <a:rect r="r" b="b" t="t" l="l"/>
              <a:pathLst>
                <a:path h="821541" w="1756718">
                  <a:moveTo>
                    <a:pt x="1632257" y="821541"/>
                  </a:moveTo>
                  <a:lnTo>
                    <a:pt x="124460" y="821541"/>
                  </a:lnTo>
                  <a:cubicBezTo>
                    <a:pt x="55880" y="821541"/>
                    <a:pt x="0" y="765661"/>
                    <a:pt x="0" y="6970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2258" y="0"/>
                  </a:lnTo>
                  <a:cubicBezTo>
                    <a:pt x="1700837" y="0"/>
                    <a:pt x="1756718" y="55880"/>
                    <a:pt x="1756718" y="124460"/>
                  </a:cubicBezTo>
                  <a:lnTo>
                    <a:pt x="1756718" y="697081"/>
                  </a:lnTo>
                  <a:cubicBezTo>
                    <a:pt x="1756718" y="765661"/>
                    <a:pt x="1700837" y="821541"/>
                    <a:pt x="1632258" y="821541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69557" y="2737932"/>
            <a:ext cx="5150846" cy="2385381"/>
            <a:chOff x="0" y="0"/>
            <a:chExt cx="1763317" cy="816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3317" cy="816600"/>
            </a:xfrm>
            <a:custGeom>
              <a:avLst/>
              <a:gdLst/>
              <a:ahLst/>
              <a:cxnLst/>
              <a:rect r="r" b="b" t="t" l="l"/>
              <a:pathLst>
                <a:path h="816600" w="1763317">
                  <a:moveTo>
                    <a:pt x="1638857" y="816600"/>
                  </a:moveTo>
                  <a:lnTo>
                    <a:pt x="124460" y="816600"/>
                  </a:lnTo>
                  <a:cubicBezTo>
                    <a:pt x="55880" y="816600"/>
                    <a:pt x="0" y="760720"/>
                    <a:pt x="0" y="6921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8857" y="0"/>
                  </a:lnTo>
                  <a:cubicBezTo>
                    <a:pt x="1707437" y="0"/>
                    <a:pt x="1763317" y="55880"/>
                    <a:pt x="1763317" y="124460"/>
                  </a:cubicBezTo>
                  <a:lnTo>
                    <a:pt x="1763317" y="692140"/>
                  </a:lnTo>
                  <a:cubicBezTo>
                    <a:pt x="1763317" y="760720"/>
                    <a:pt x="1707437" y="816600"/>
                    <a:pt x="1638857" y="8166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715488" y="4714988"/>
            <a:ext cx="857024" cy="85702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F7FB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3223829"/>
            <a:ext cx="5193216" cy="2428643"/>
            <a:chOff x="0" y="0"/>
            <a:chExt cx="1756717" cy="8215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6718" cy="821541"/>
            </a:xfrm>
            <a:custGeom>
              <a:avLst/>
              <a:gdLst/>
              <a:ahLst/>
              <a:cxnLst/>
              <a:rect r="r" b="b" t="t" l="l"/>
              <a:pathLst>
                <a:path h="821541" w="1756718">
                  <a:moveTo>
                    <a:pt x="1632257" y="821541"/>
                  </a:moveTo>
                  <a:lnTo>
                    <a:pt x="124460" y="821541"/>
                  </a:lnTo>
                  <a:cubicBezTo>
                    <a:pt x="55880" y="821541"/>
                    <a:pt x="0" y="765661"/>
                    <a:pt x="0" y="6970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2258" y="0"/>
                  </a:lnTo>
                  <a:cubicBezTo>
                    <a:pt x="1700837" y="0"/>
                    <a:pt x="1756718" y="55880"/>
                    <a:pt x="1756718" y="124460"/>
                  </a:cubicBezTo>
                  <a:lnTo>
                    <a:pt x="1756718" y="697081"/>
                  </a:lnTo>
                  <a:cubicBezTo>
                    <a:pt x="1756718" y="765661"/>
                    <a:pt x="1700837" y="821541"/>
                    <a:pt x="1632258" y="821541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49885" y="3245460"/>
            <a:ext cx="5150846" cy="2385381"/>
            <a:chOff x="0" y="0"/>
            <a:chExt cx="1763317" cy="816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63317" cy="816600"/>
            </a:xfrm>
            <a:custGeom>
              <a:avLst/>
              <a:gdLst/>
              <a:ahLst/>
              <a:cxnLst/>
              <a:rect r="r" b="b" t="t" l="l"/>
              <a:pathLst>
                <a:path h="816600" w="1763317">
                  <a:moveTo>
                    <a:pt x="1638857" y="816600"/>
                  </a:moveTo>
                  <a:lnTo>
                    <a:pt x="124460" y="816600"/>
                  </a:lnTo>
                  <a:cubicBezTo>
                    <a:pt x="55880" y="816600"/>
                    <a:pt x="0" y="760720"/>
                    <a:pt x="0" y="6921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8857" y="0"/>
                  </a:lnTo>
                  <a:cubicBezTo>
                    <a:pt x="1707437" y="0"/>
                    <a:pt x="1763317" y="55880"/>
                    <a:pt x="1763317" y="124460"/>
                  </a:cubicBezTo>
                  <a:lnTo>
                    <a:pt x="1763317" y="692140"/>
                  </a:lnTo>
                  <a:cubicBezTo>
                    <a:pt x="1763317" y="760720"/>
                    <a:pt x="1707437" y="816600"/>
                    <a:pt x="1638857" y="8166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196796" y="5223960"/>
            <a:ext cx="857024" cy="857024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D957C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310075" y="3980201"/>
            <a:ext cx="4630466" cy="1100685"/>
          </a:xfrm>
          <a:custGeom>
            <a:avLst/>
            <a:gdLst/>
            <a:ahLst/>
            <a:cxnLst/>
            <a:rect r="r" b="b" t="t" l="l"/>
            <a:pathLst>
              <a:path h="1100685" w="4630466">
                <a:moveTo>
                  <a:pt x="0" y="0"/>
                </a:moveTo>
                <a:lnTo>
                  <a:pt x="4630466" y="0"/>
                </a:lnTo>
                <a:lnTo>
                  <a:pt x="4630466" y="1100684"/>
                </a:lnTo>
                <a:lnTo>
                  <a:pt x="0" y="11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24421" y="1238250"/>
            <a:ext cx="10839159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 spc="-209">
                <a:solidFill>
                  <a:srgbClr val="292929"/>
                </a:solidFill>
                <a:ea typeface="圓體 Bold"/>
              </a:rPr>
              <a:t>程式製作流程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21916" y="3226653"/>
            <a:ext cx="5733993" cy="68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19"/>
              </a:lnSpc>
              <a:spcBef>
                <a:spcPct val="0"/>
              </a:spcBef>
            </a:pPr>
            <a:r>
              <a:rPr lang="en-US" sz="3870">
                <a:solidFill>
                  <a:srgbClr val="292929"/>
                </a:solidFill>
                <a:ea typeface="圓體"/>
              </a:rPr>
              <a:t>放進URL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51532" y="3427003"/>
            <a:ext cx="414755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92929"/>
                </a:solidFill>
                <a:ea typeface="圓體"/>
              </a:rPr>
              <a:t>取得ACCESS TOKEN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96796" y="5383232"/>
            <a:ext cx="85702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9F9F9"/>
                </a:solidFill>
                <a:latin typeface="圓體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15488" y="4874260"/>
            <a:ext cx="85702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9F9F9"/>
                </a:solidFill>
                <a:latin typeface="圓體"/>
              </a:rPr>
              <a:t>02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066084" y="6401145"/>
            <a:ext cx="5193216" cy="2857155"/>
            <a:chOff x="0" y="0"/>
            <a:chExt cx="6924288" cy="380953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6924288" cy="3238190"/>
              <a:chOff x="0" y="0"/>
              <a:chExt cx="1756717" cy="821541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756718" cy="821541"/>
              </a:xfrm>
              <a:custGeom>
                <a:avLst/>
                <a:gdLst/>
                <a:ahLst/>
                <a:cxnLst/>
                <a:rect r="r" b="b" t="t" l="l"/>
                <a:pathLst>
                  <a:path h="821541" w="1756718">
                    <a:moveTo>
                      <a:pt x="1632257" y="821541"/>
                    </a:moveTo>
                    <a:lnTo>
                      <a:pt x="124460" y="821541"/>
                    </a:lnTo>
                    <a:cubicBezTo>
                      <a:pt x="55880" y="821541"/>
                      <a:pt x="0" y="765661"/>
                      <a:pt x="0" y="69708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2258" y="0"/>
                    </a:lnTo>
                    <a:cubicBezTo>
                      <a:pt x="1700837" y="0"/>
                      <a:pt x="1756718" y="55880"/>
                      <a:pt x="1756718" y="124460"/>
                    </a:cubicBezTo>
                    <a:lnTo>
                      <a:pt x="1756718" y="697081"/>
                    </a:lnTo>
                    <a:cubicBezTo>
                      <a:pt x="1756718" y="765661"/>
                      <a:pt x="1700837" y="821541"/>
                      <a:pt x="1632258" y="821541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28246" y="28841"/>
              <a:ext cx="6867795" cy="3180507"/>
              <a:chOff x="0" y="0"/>
              <a:chExt cx="1763317" cy="8166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763317" cy="816600"/>
              </a:xfrm>
              <a:custGeom>
                <a:avLst/>
                <a:gdLst/>
                <a:ahLst/>
                <a:cxnLst/>
                <a:rect r="r" b="b" t="t" l="l"/>
                <a:pathLst>
                  <a:path h="816600" w="1763317">
                    <a:moveTo>
                      <a:pt x="1638857" y="816600"/>
                    </a:moveTo>
                    <a:lnTo>
                      <a:pt x="124460" y="816600"/>
                    </a:lnTo>
                    <a:cubicBezTo>
                      <a:pt x="55880" y="816600"/>
                      <a:pt x="0" y="760720"/>
                      <a:pt x="0" y="6921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8857" y="0"/>
                    </a:lnTo>
                    <a:cubicBezTo>
                      <a:pt x="1707437" y="0"/>
                      <a:pt x="1763317" y="55880"/>
                      <a:pt x="1763317" y="124460"/>
                    </a:cubicBezTo>
                    <a:lnTo>
                      <a:pt x="1763317" y="692140"/>
                    </a:lnTo>
                    <a:cubicBezTo>
                      <a:pt x="1763317" y="760720"/>
                      <a:pt x="1707437" y="816600"/>
                      <a:pt x="1638857" y="8166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2890795" y="2666841"/>
              <a:ext cx="1142698" cy="1142698"/>
              <a:chOff x="0" y="0"/>
              <a:chExt cx="6350000" cy="63500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7FBF"/>
              </a:solidFill>
            </p:spPr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2694837" y="1185033"/>
              <a:ext cx="1534614" cy="1456582"/>
            </a:xfrm>
            <a:custGeom>
              <a:avLst/>
              <a:gdLst/>
              <a:ahLst/>
              <a:cxnLst/>
              <a:rect r="r" b="b" t="t" l="l"/>
              <a:pathLst>
                <a:path h="1456582" w="1534614">
                  <a:moveTo>
                    <a:pt x="0" y="0"/>
                  </a:moveTo>
                  <a:lnTo>
                    <a:pt x="1534614" y="0"/>
                  </a:lnTo>
                  <a:lnTo>
                    <a:pt x="1534614" y="1456582"/>
                  </a:lnTo>
                  <a:lnTo>
                    <a:pt x="0" y="1456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696332" y="185189"/>
              <a:ext cx="5530069" cy="878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18"/>
                </a:lnSpc>
                <a:spcBef>
                  <a:spcPct val="0"/>
                </a:spcBef>
              </a:pPr>
              <a:r>
                <a:rPr lang="en-US" sz="3870">
                  <a:solidFill>
                    <a:srgbClr val="292929"/>
                  </a:solidFill>
                  <a:ea typeface="圓體"/>
                </a:rPr>
                <a:t>製作儲存車次功能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2890795" y="2898253"/>
              <a:ext cx="1142698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9F9F9"/>
                  </a:solidFill>
                  <a:latin typeface="圓體"/>
                </a:rPr>
                <a:t>06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547392" y="5892173"/>
            <a:ext cx="5193216" cy="2857155"/>
            <a:chOff x="0" y="0"/>
            <a:chExt cx="6924288" cy="3809539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6924288" cy="3238190"/>
              <a:chOff x="0" y="0"/>
              <a:chExt cx="1756717" cy="821541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756718" cy="821541"/>
              </a:xfrm>
              <a:custGeom>
                <a:avLst/>
                <a:gdLst/>
                <a:ahLst/>
                <a:cxnLst/>
                <a:rect r="r" b="b" t="t" l="l"/>
                <a:pathLst>
                  <a:path h="821541" w="1756718">
                    <a:moveTo>
                      <a:pt x="1632257" y="821541"/>
                    </a:moveTo>
                    <a:lnTo>
                      <a:pt x="124460" y="821541"/>
                    </a:lnTo>
                    <a:cubicBezTo>
                      <a:pt x="55880" y="821541"/>
                      <a:pt x="0" y="765661"/>
                      <a:pt x="0" y="69708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2258" y="0"/>
                    </a:lnTo>
                    <a:cubicBezTo>
                      <a:pt x="1700837" y="0"/>
                      <a:pt x="1756718" y="55880"/>
                      <a:pt x="1756718" y="124460"/>
                    </a:cubicBezTo>
                    <a:lnTo>
                      <a:pt x="1756718" y="697081"/>
                    </a:lnTo>
                    <a:cubicBezTo>
                      <a:pt x="1756718" y="765661"/>
                      <a:pt x="1700837" y="821541"/>
                      <a:pt x="1632258" y="821541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33" id="33"/>
            <p:cNvGrpSpPr/>
            <p:nvPr/>
          </p:nvGrpSpPr>
          <p:grpSpPr>
            <a:xfrm rot="0">
              <a:off x="28246" y="28841"/>
              <a:ext cx="6867795" cy="3180507"/>
              <a:chOff x="0" y="0"/>
              <a:chExt cx="1763317" cy="8166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763317" cy="816600"/>
              </a:xfrm>
              <a:custGeom>
                <a:avLst/>
                <a:gdLst/>
                <a:ahLst/>
                <a:cxnLst/>
                <a:rect r="r" b="b" t="t" l="l"/>
                <a:pathLst>
                  <a:path h="816600" w="1763317">
                    <a:moveTo>
                      <a:pt x="1638857" y="816600"/>
                    </a:moveTo>
                    <a:lnTo>
                      <a:pt x="124460" y="816600"/>
                    </a:lnTo>
                    <a:cubicBezTo>
                      <a:pt x="55880" y="816600"/>
                      <a:pt x="0" y="760720"/>
                      <a:pt x="0" y="6921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8857" y="0"/>
                    </a:lnTo>
                    <a:cubicBezTo>
                      <a:pt x="1707437" y="0"/>
                      <a:pt x="1763317" y="55880"/>
                      <a:pt x="1763317" y="124460"/>
                    </a:cubicBezTo>
                    <a:lnTo>
                      <a:pt x="1763317" y="692140"/>
                    </a:lnTo>
                    <a:cubicBezTo>
                      <a:pt x="1763317" y="760720"/>
                      <a:pt x="1707437" y="816600"/>
                      <a:pt x="1638857" y="8166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2890795" y="2666841"/>
              <a:ext cx="1142698" cy="1142698"/>
              <a:chOff x="0" y="0"/>
              <a:chExt cx="6350000" cy="63500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8D957C"/>
              </a:solidFill>
            </p:spPr>
          </p:sp>
        </p:grpSp>
        <p:sp>
          <p:nvSpPr>
            <p:cNvPr name="Freeform 37" id="37"/>
            <p:cNvSpPr/>
            <p:nvPr/>
          </p:nvSpPr>
          <p:spPr>
            <a:xfrm flipH="false" flipV="false" rot="0">
              <a:off x="2474235" y="1126714"/>
              <a:ext cx="1978433" cy="1448496"/>
            </a:xfrm>
            <a:custGeom>
              <a:avLst/>
              <a:gdLst/>
              <a:ahLst/>
              <a:cxnLst/>
              <a:rect r="r" b="b" t="t" l="l"/>
              <a:pathLst>
                <a:path h="1448496" w="1978433">
                  <a:moveTo>
                    <a:pt x="0" y="0"/>
                  </a:moveTo>
                  <a:lnTo>
                    <a:pt x="1978432" y="0"/>
                  </a:lnTo>
                  <a:lnTo>
                    <a:pt x="1978432" y="1448496"/>
                  </a:lnTo>
                  <a:lnTo>
                    <a:pt x="0" y="1448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698417" y="156497"/>
              <a:ext cx="5530069" cy="878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18"/>
                </a:lnSpc>
                <a:spcBef>
                  <a:spcPct val="0"/>
                </a:spcBef>
              </a:pPr>
              <a:r>
                <a:rPr lang="en-US" sz="3870">
                  <a:solidFill>
                    <a:srgbClr val="292929"/>
                  </a:solidFill>
                  <a:ea typeface="圓體"/>
                </a:rPr>
                <a:t>製作即時班次功能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2890795" y="2898253"/>
              <a:ext cx="1142698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9F9F9"/>
                  </a:solidFill>
                  <a:latin typeface="圓體"/>
                </a:rPr>
                <a:t>05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028700" y="6401145"/>
            <a:ext cx="5193216" cy="2857155"/>
            <a:chOff x="0" y="0"/>
            <a:chExt cx="6924288" cy="3809539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6924288" cy="3238190"/>
              <a:chOff x="0" y="0"/>
              <a:chExt cx="1756717" cy="821541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756718" cy="821541"/>
              </a:xfrm>
              <a:custGeom>
                <a:avLst/>
                <a:gdLst/>
                <a:ahLst/>
                <a:cxnLst/>
                <a:rect r="r" b="b" t="t" l="l"/>
                <a:pathLst>
                  <a:path h="821541" w="1756718">
                    <a:moveTo>
                      <a:pt x="1632257" y="821541"/>
                    </a:moveTo>
                    <a:lnTo>
                      <a:pt x="124460" y="821541"/>
                    </a:lnTo>
                    <a:cubicBezTo>
                      <a:pt x="55880" y="821541"/>
                      <a:pt x="0" y="765661"/>
                      <a:pt x="0" y="69708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2258" y="0"/>
                    </a:lnTo>
                    <a:cubicBezTo>
                      <a:pt x="1700837" y="0"/>
                      <a:pt x="1756718" y="55880"/>
                      <a:pt x="1756718" y="124460"/>
                    </a:cubicBezTo>
                    <a:lnTo>
                      <a:pt x="1756718" y="697081"/>
                    </a:lnTo>
                    <a:cubicBezTo>
                      <a:pt x="1756718" y="765661"/>
                      <a:pt x="1700837" y="821541"/>
                      <a:pt x="1632258" y="821541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43" id="43"/>
            <p:cNvGrpSpPr/>
            <p:nvPr/>
          </p:nvGrpSpPr>
          <p:grpSpPr>
            <a:xfrm rot="0">
              <a:off x="28246" y="28841"/>
              <a:ext cx="6867795" cy="3180507"/>
              <a:chOff x="0" y="0"/>
              <a:chExt cx="1763317" cy="8166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63317" cy="816600"/>
              </a:xfrm>
              <a:custGeom>
                <a:avLst/>
                <a:gdLst/>
                <a:ahLst/>
                <a:cxnLst/>
                <a:rect r="r" b="b" t="t" l="l"/>
                <a:pathLst>
                  <a:path h="816600" w="1763317">
                    <a:moveTo>
                      <a:pt x="1638857" y="816600"/>
                    </a:moveTo>
                    <a:lnTo>
                      <a:pt x="124460" y="816600"/>
                    </a:lnTo>
                    <a:cubicBezTo>
                      <a:pt x="55880" y="816600"/>
                      <a:pt x="0" y="760720"/>
                      <a:pt x="0" y="6921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8857" y="0"/>
                    </a:lnTo>
                    <a:cubicBezTo>
                      <a:pt x="1707437" y="0"/>
                      <a:pt x="1763317" y="55880"/>
                      <a:pt x="1763317" y="124460"/>
                    </a:cubicBezTo>
                    <a:lnTo>
                      <a:pt x="1763317" y="692140"/>
                    </a:lnTo>
                    <a:cubicBezTo>
                      <a:pt x="1763317" y="760720"/>
                      <a:pt x="1707437" y="816600"/>
                      <a:pt x="1638857" y="8166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45" id="45"/>
            <p:cNvGrpSpPr/>
            <p:nvPr/>
          </p:nvGrpSpPr>
          <p:grpSpPr>
            <a:xfrm rot="0">
              <a:off x="2890795" y="2666841"/>
              <a:ext cx="1142698" cy="1142698"/>
              <a:chOff x="0" y="0"/>
              <a:chExt cx="6350000" cy="63500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7FBF"/>
              </a:solidFill>
            </p:spPr>
          </p:sp>
        </p:grpSp>
        <p:sp>
          <p:nvSpPr>
            <p:cNvPr name="Freeform 47" id="47"/>
            <p:cNvSpPr/>
            <p:nvPr/>
          </p:nvSpPr>
          <p:spPr>
            <a:xfrm flipH="false" flipV="false" rot="0">
              <a:off x="2426125" y="1165012"/>
              <a:ext cx="1998431" cy="1463137"/>
            </a:xfrm>
            <a:custGeom>
              <a:avLst/>
              <a:gdLst/>
              <a:ahLst/>
              <a:cxnLst/>
              <a:rect r="r" b="b" t="t" l="l"/>
              <a:pathLst>
                <a:path h="1463137" w="1998431">
                  <a:moveTo>
                    <a:pt x="0" y="0"/>
                  </a:moveTo>
                  <a:lnTo>
                    <a:pt x="1998431" y="0"/>
                  </a:lnTo>
                  <a:lnTo>
                    <a:pt x="1998431" y="1463137"/>
                  </a:lnTo>
                  <a:lnTo>
                    <a:pt x="0" y="1463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48" id="48"/>
            <p:cNvSpPr txBox="true"/>
            <p:nvPr/>
          </p:nvSpPr>
          <p:spPr>
            <a:xfrm rot="0">
              <a:off x="829260" y="185189"/>
              <a:ext cx="5530069" cy="878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18"/>
                </a:lnSpc>
                <a:spcBef>
                  <a:spcPct val="0"/>
                </a:spcBef>
              </a:pPr>
              <a:r>
                <a:rPr lang="en-US" sz="3870">
                  <a:solidFill>
                    <a:srgbClr val="292929"/>
                  </a:solidFill>
                  <a:ea typeface="圓體"/>
                </a:rPr>
                <a:t>製作站間車次功能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2890795" y="2898253"/>
              <a:ext cx="1142698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9F9F9"/>
                  </a:solidFill>
                  <a:latin typeface="圓體"/>
                </a:rPr>
                <a:t>04</a:t>
              </a: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3616573" y="9476081"/>
            <a:ext cx="4147552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92929"/>
                </a:solidFill>
                <a:latin typeface="圓體"/>
              </a:rPr>
              <a:t>3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12121172" y="3223829"/>
            <a:ext cx="5193216" cy="2857155"/>
            <a:chOff x="0" y="0"/>
            <a:chExt cx="6924288" cy="3809539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6924288" cy="3238190"/>
              <a:chOff x="0" y="0"/>
              <a:chExt cx="1756717" cy="821541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756718" cy="821541"/>
              </a:xfrm>
              <a:custGeom>
                <a:avLst/>
                <a:gdLst/>
                <a:ahLst/>
                <a:cxnLst/>
                <a:rect r="r" b="b" t="t" l="l"/>
                <a:pathLst>
                  <a:path h="821541" w="1756718">
                    <a:moveTo>
                      <a:pt x="1632257" y="821541"/>
                    </a:moveTo>
                    <a:lnTo>
                      <a:pt x="124460" y="821541"/>
                    </a:lnTo>
                    <a:cubicBezTo>
                      <a:pt x="55880" y="821541"/>
                      <a:pt x="0" y="765661"/>
                      <a:pt x="0" y="69708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2258" y="0"/>
                    </a:lnTo>
                    <a:cubicBezTo>
                      <a:pt x="1700837" y="0"/>
                      <a:pt x="1756718" y="55880"/>
                      <a:pt x="1756718" y="124460"/>
                    </a:cubicBezTo>
                    <a:lnTo>
                      <a:pt x="1756718" y="697081"/>
                    </a:lnTo>
                    <a:cubicBezTo>
                      <a:pt x="1756718" y="765661"/>
                      <a:pt x="1700837" y="821541"/>
                      <a:pt x="1632258" y="821541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name="Group 54" id="54"/>
            <p:cNvGrpSpPr/>
            <p:nvPr/>
          </p:nvGrpSpPr>
          <p:grpSpPr>
            <a:xfrm rot="0">
              <a:off x="29554" y="30766"/>
              <a:ext cx="6867795" cy="3180507"/>
              <a:chOff x="0" y="0"/>
              <a:chExt cx="1763317" cy="8166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763317" cy="816600"/>
              </a:xfrm>
              <a:custGeom>
                <a:avLst/>
                <a:gdLst/>
                <a:ahLst/>
                <a:cxnLst/>
                <a:rect r="r" b="b" t="t" l="l"/>
                <a:pathLst>
                  <a:path h="816600" w="1763317">
                    <a:moveTo>
                      <a:pt x="1638857" y="816600"/>
                    </a:moveTo>
                    <a:lnTo>
                      <a:pt x="124460" y="816600"/>
                    </a:lnTo>
                    <a:cubicBezTo>
                      <a:pt x="55880" y="816600"/>
                      <a:pt x="0" y="760720"/>
                      <a:pt x="0" y="6921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8857" y="0"/>
                    </a:lnTo>
                    <a:cubicBezTo>
                      <a:pt x="1707437" y="0"/>
                      <a:pt x="1763317" y="55880"/>
                      <a:pt x="1763317" y="124460"/>
                    </a:cubicBezTo>
                    <a:lnTo>
                      <a:pt x="1763317" y="692140"/>
                    </a:lnTo>
                    <a:cubicBezTo>
                      <a:pt x="1763317" y="760720"/>
                      <a:pt x="1707437" y="816600"/>
                      <a:pt x="1638857" y="8166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6" id="56"/>
            <p:cNvGrpSpPr/>
            <p:nvPr/>
          </p:nvGrpSpPr>
          <p:grpSpPr>
            <a:xfrm rot="0">
              <a:off x="2890795" y="2666841"/>
              <a:ext cx="1142698" cy="1142698"/>
              <a:chOff x="0" y="0"/>
              <a:chExt cx="6350000" cy="63500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8D957C"/>
              </a:solidFill>
            </p:spPr>
          </p:sp>
        </p:grpSp>
        <p:sp>
          <p:nvSpPr>
            <p:cNvPr name="Freeform 58" id="58"/>
            <p:cNvSpPr/>
            <p:nvPr/>
          </p:nvSpPr>
          <p:spPr>
            <a:xfrm flipH="false" flipV="false" rot="0">
              <a:off x="2304855" y="1053208"/>
              <a:ext cx="2167678" cy="1506353"/>
            </a:xfrm>
            <a:custGeom>
              <a:avLst/>
              <a:gdLst/>
              <a:ahLst/>
              <a:cxnLst/>
              <a:rect r="r" b="b" t="t" l="l"/>
              <a:pathLst>
                <a:path h="1506353" w="2167678">
                  <a:moveTo>
                    <a:pt x="0" y="0"/>
                  </a:moveTo>
                  <a:lnTo>
                    <a:pt x="2167678" y="0"/>
                  </a:lnTo>
                  <a:lnTo>
                    <a:pt x="2167678" y="1506353"/>
                  </a:lnTo>
                  <a:lnTo>
                    <a:pt x="0" y="1506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59" id="59"/>
            <p:cNvSpPr txBox="true"/>
            <p:nvPr/>
          </p:nvSpPr>
          <p:spPr>
            <a:xfrm rot="0">
              <a:off x="2890795" y="2898253"/>
              <a:ext cx="1142698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9F9F9"/>
                  </a:solidFill>
                  <a:latin typeface="圓體"/>
                </a:rPr>
                <a:t>03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697110" y="142966"/>
              <a:ext cx="5530069" cy="878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18"/>
                </a:lnSpc>
                <a:spcBef>
                  <a:spcPct val="0"/>
                </a:spcBef>
              </a:pPr>
              <a:r>
                <a:rPr lang="en-US" sz="3870">
                  <a:solidFill>
                    <a:srgbClr val="292929"/>
                  </a:solidFill>
                  <a:ea typeface="圓體"/>
                </a:rPr>
                <a:t>製作車次查詢功能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406064"/>
            <a:ext cx="14243087" cy="5424088"/>
          </a:xfrm>
          <a:custGeom>
            <a:avLst/>
            <a:gdLst/>
            <a:ahLst/>
            <a:cxnLst/>
            <a:rect r="r" b="b" t="t" l="l"/>
            <a:pathLst>
              <a:path h="5424088" w="14243087">
                <a:moveTo>
                  <a:pt x="0" y="0"/>
                </a:moveTo>
                <a:lnTo>
                  <a:pt x="14243087" y="0"/>
                </a:lnTo>
                <a:lnTo>
                  <a:pt x="14243087" y="5424088"/>
                </a:lnTo>
                <a:lnTo>
                  <a:pt x="0" y="5424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61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04624" y="1028700"/>
            <a:ext cx="7154676" cy="6089408"/>
          </a:xfrm>
          <a:custGeom>
            <a:avLst/>
            <a:gdLst/>
            <a:ahLst/>
            <a:cxnLst/>
            <a:rect r="r" b="b" t="t" l="l"/>
            <a:pathLst>
              <a:path h="6089408" w="7154676">
                <a:moveTo>
                  <a:pt x="0" y="0"/>
                </a:moveTo>
                <a:lnTo>
                  <a:pt x="7154676" y="0"/>
                </a:lnTo>
                <a:lnTo>
                  <a:pt x="7154676" y="6089408"/>
                </a:lnTo>
                <a:lnTo>
                  <a:pt x="0" y="6089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96118" y="468095"/>
            <a:ext cx="6553074" cy="3064590"/>
            <a:chOff x="0" y="0"/>
            <a:chExt cx="1756717" cy="8215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56718" cy="821541"/>
            </a:xfrm>
            <a:custGeom>
              <a:avLst/>
              <a:gdLst/>
              <a:ahLst/>
              <a:cxnLst/>
              <a:rect r="r" b="b" t="t" l="l"/>
              <a:pathLst>
                <a:path h="821541" w="1756718">
                  <a:moveTo>
                    <a:pt x="1632257" y="821541"/>
                  </a:moveTo>
                  <a:lnTo>
                    <a:pt x="124460" y="821541"/>
                  </a:lnTo>
                  <a:cubicBezTo>
                    <a:pt x="55880" y="821541"/>
                    <a:pt x="0" y="765661"/>
                    <a:pt x="0" y="6970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2258" y="0"/>
                  </a:lnTo>
                  <a:cubicBezTo>
                    <a:pt x="1700837" y="0"/>
                    <a:pt x="1756718" y="55880"/>
                    <a:pt x="1756718" y="124460"/>
                  </a:cubicBezTo>
                  <a:lnTo>
                    <a:pt x="1756718" y="697081"/>
                  </a:lnTo>
                  <a:cubicBezTo>
                    <a:pt x="1756718" y="765661"/>
                    <a:pt x="1700837" y="821541"/>
                    <a:pt x="1632258" y="821541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22850" y="495391"/>
            <a:ext cx="6499610" cy="3009999"/>
            <a:chOff x="0" y="0"/>
            <a:chExt cx="1763317" cy="816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63317" cy="816600"/>
            </a:xfrm>
            <a:custGeom>
              <a:avLst/>
              <a:gdLst/>
              <a:ahLst/>
              <a:cxnLst/>
              <a:rect r="r" b="b" t="t" l="l"/>
              <a:pathLst>
                <a:path h="816600" w="1763317">
                  <a:moveTo>
                    <a:pt x="1638857" y="816600"/>
                  </a:moveTo>
                  <a:lnTo>
                    <a:pt x="124460" y="816600"/>
                  </a:lnTo>
                  <a:cubicBezTo>
                    <a:pt x="55880" y="816600"/>
                    <a:pt x="0" y="760720"/>
                    <a:pt x="0" y="6921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8857" y="0"/>
                  </a:lnTo>
                  <a:cubicBezTo>
                    <a:pt x="1707437" y="0"/>
                    <a:pt x="1763317" y="55880"/>
                    <a:pt x="1763317" y="124460"/>
                  </a:cubicBezTo>
                  <a:lnTo>
                    <a:pt x="1763317" y="692140"/>
                  </a:lnTo>
                  <a:cubicBezTo>
                    <a:pt x="1763317" y="760720"/>
                    <a:pt x="1707437" y="816600"/>
                    <a:pt x="1638857" y="8166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431936" y="2991966"/>
            <a:ext cx="1081438" cy="1081438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D957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51171" y="1422525"/>
            <a:ext cx="5842967" cy="1388902"/>
          </a:xfrm>
          <a:custGeom>
            <a:avLst/>
            <a:gdLst/>
            <a:ahLst/>
            <a:cxnLst/>
            <a:rect r="r" b="b" t="t" l="l"/>
            <a:pathLst>
              <a:path h="1388902" w="5842967">
                <a:moveTo>
                  <a:pt x="0" y="0"/>
                </a:moveTo>
                <a:lnTo>
                  <a:pt x="5842968" y="0"/>
                </a:lnTo>
                <a:lnTo>
                  <a:pt x="5842968" y="1388902"/>
                </a:lnTo>
                <a:lnTo>
                  <a:pt x="0" y="138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55855" y="720385"/>
            <a:ext cx="5233600" cy="61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46"/>
              </a:lnSpc>
              <a:spcBef>
                <a:spcPct val="0"/>
              </a:spcBef>
            </a:pPr>
            <a:r>
              <a:rPr lang="en-US" sz="3533">
                <a:solidFill>
                  <a:srgbClr val="292929"/>
                </a:solidFill>
                <a:ea typeface="圓體"/>
              </a:rPr>
              <a:t>取得ACCESS TOKEN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31936" y="3188859"/>
            <a:ext cx="1081438" cy="61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46"/>
              </a:lnSpc>
              <a:spcBef>
                <a:spcPct val="0"/>
              </a:spcBef>
            </a:pPr>
            <a:r>
              <a:rPr lang="en-US" sz="3533">
                <a:solidFill>
                  <a:srgbClr val="F9F9F9"/>
                </a:solidFill>
                <a:latin typeface="圓體"/>
              </a:rPr>
              <a:t>01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DAFm1X3eBI0</dc:identifier>
  <dcterms:modified xsi:type="dcterms:W3CDTF">2011-08-01T06:04:30Z</dcterms:modified>
  <cp:revision>1</cp:revision>
  <dc:title>Green Simple General Business Presentation 的複本</dc:title>
</cp:coreProperties>
</file>